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5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93" r:id="rId15"/>
    <p:sldId id="288" r:id="rId16"/>
    <p:sldId id="289" r:id="rId17"/>
    <p:sldId id="290" r:id="rId18"/>
    <p:sldId id="291" r:id="rId19"/>
    <p:sldId id="294" r:id="rId20"/>
    <p:sldId id="292" r:id="rId21"/>
    <p:sldId id="264" r:id="rId22"/>
    <p:sldId id="295" r:id="rId23"/>
    <p:sldId id="296" r:id="rId24"/>
    <p:sldId id="268" r:id="rId25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386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Klõpsake juhtslaidi alamtiitli laadi redigeerimiseks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746F-5B95-4FF2-9D82-0F46242291A6}" type="datetimeFigureOut">
              <a:rPr lang="et-EE" smtClean="0"/>
              <a:pPr/>
              <a:t>25.11.2011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6C5D-F7B3-46F0-9EFD-F8583D2F571E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746F-5B95-4FF2-9D82-0F46242291A6}" type="datetimeFigureOut">
              <a:rPr lang="et-EE" smtClean="0"/>
              <a:pPr/>
              <a:t>25.11.2011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6C5D-F7B3-46F0-9EFD-F8583D2F571E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746F-5B95-4FF2-9D82-0F46242291A6}" type="datetimeFigureOut">
              <a:rPr lang="et-EE" smtClean="0"/>
              <a:pPr/>
              <a:t>25.11.2011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6C5D-F7B3-46F0-9EFD-F8583D2F571E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746F-5B95-4FF2-9D82-0F46242291A6}" type="datetimeFigureOut">
              <a:rPr lang="et-EE" smtClean="0"/>
              <a:pPr/>
              <a:t>25.11.2011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6C5D-F7B3-46F0-9EFD-F8583D2F571E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746F-5B95-4FF2-9D82-0F46242291A6}" type="datetimeFigureOut">
              <a:rPr lang="et-EE" smtClean="0"/>
              <a:pPr/>
              <a:t>25.11.2011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6C5D-F7B3-46F0-9EFD-F8583D2F571E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746F-5B95-4FF2-9D82-0F46242291A6}" type="datetimeFigureOut">
              <a:rPr lang="et-EE" smtClean="0"/>
              <a:pPr/>
              <a:t>25.11.2011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6C5D-F7B3-46F0-9EFD-F8583D2F571E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746F-5B95-4FF2-9D82-0F46242291A6}" type="datetimeFigureOut">
              <a:rPr lang="et-EE" smtClean="0"/>
              <a:pPr/>
              <a:t>25.11.2011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6C5D-F7B3-46F0-9EFD-F8583D2F571E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746F-5B95-4FF2-9D82-0F46242291A6}" type="datetimeFigureOut">
              <a:rPr lang="et-EE" smtClean="0"/>
              <a:pPr/>
              <a:t>25.11.2011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6C5D-F7B3-46F0-9EFD-F8583D2F571E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746F-5B95-4FF2-9D82-0F46242291A6}" type="datetimeFigureOut">
              <a:rPr lang="et-EE" smtClean="0"/>
              <a:pPr/>
              <a:t>25.11.2011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6C5D-F7B3-46F0-9EFD-F8583D2F571E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746F-5B95-4FF2-9D82-0F46242291A6}" type="datetimeFigureOut">
              <a:rPr lang="et-EE" smtClean="0"/>
              <a:pPr/>
              <a:t>25.11.2011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6C5D-F7B3-46F0-9EFD-F8583D2F571E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746F-5B95-4FF2-9D82-0F46242291A6}" type="datetimeFigureOut">
              <a:rPr lang="et-EE" smtClean="0"/>
              <a:pPr/>
              <a:t>25.11.2011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6C5D-F7B3-46F0-9EFD-F8583D2F571E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D746F-5B95-4FF2-9D82-0F46242291A6}" type="datetimeFigureOut">
              <a:rPr lang="et-EE" smtClean="0"/>
              <a:pPr/>
              <a:t>25.11.2011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36C5D-F7B3-46F0-9EFD-F8583D2F571E}" type="slidenum">
              <a:rPr lang="et-EE" smtClean="0"/>
              <a:pPr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389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stkülik 5"/>
          <p:cNvSpPr/>
          <p:nvPr/>
        </p:nvSpPr>
        <p:spPr>
          <a:xfrm>
            <a:off x="1018214" y="2492896"/>
            <a:ext cx="710758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t-EE" sz="4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EU </a:t>
            </a:r>
            <a:r>
              <a:rPr lang="et-EE" sz="46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development</a:t>
            </a:r>
            <a:r>
              <a:rPr lang="et-EE" sz="4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t-EE" sz="46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strategy</a:t>
            </a:r>
            <a:endParaRPr lang="et-EE" sz="4600" b="1" cap="none" spc="0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t-EE" sz="4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and</a:t>
            </a:r>
          </a:p>
          <a:p>
            <a:pPr algn="ctr"/>
            <a:r>
              <a:rPr lang="et-EE" sz="4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implications</a:t>
            </a:r>
            <a:r>
              <a:rPr lang="et-EE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t-EE" sz="4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for</a:t>
            </a:r>
            <a:r>
              <a:rPr lang="et-EE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t-EE" sz="4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</a:t>
            </a:r>
            <a:r>
              <a:rPr lang="et-EE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Baltic </a:t>
            </a:r>
            <a:r>
              <a:rPr lang="et-EE" sz="40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region</a:t>
            </a:r>
            <a:endParaRPr lang="et-EE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istkülik 6"/>
          <p:cNvSpPr/>
          <p:nvPr/>
        </p:nvSpPr>
        <p:spPr>
          <a:xfrm>
            <a:off x="2716467" y="5284365"/>
            <a:ext cx="3711080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t-EE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Andres Arrak</a:t>
            </a:r>
          </a:p>
          <a:p>
            <a:pPr algn="ctr"/>
            <a:r>
              <a:rPr lang="et-EE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Estonia</a:t>
            </a:r>
          </a:p>
          <a:p>
            <a:pPr algn="ctr"/>
            <a:r>
              <a:rPr lang="et-EE" sz="20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andres.arrak@gmail.com</a:t>
            </a:r>
            <a:endParaRPr lang="et-EE" sz="2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Ristkülik 8"/>
          <p:cNvSpPr/>
          <p:nvPr/>
        </p:nvSpPr>
        <p:spPr>
          <a:xfrm>
            <a:off x="1263986" y="131148"/>
            <a:ext cx="6616042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t-EE" sz="3200" b="1" cap="none" spc="0" dirty="0" err="1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Economic</a:t>
            </a:r>
            <a:r>
              <a:rPr lang="et-EE" sz="32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 </a:t>
            </a:r>
            <a:r>
              <a:rPr lang="et-EE" sz="3200" b="1" cap="none" spc="0" dirty="0" err="1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Crossroads</a:t>
            </a:r>
            <a:r>
              <a:rPr lang="et-EE" sz="32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:</a:t>
            </a:r>
          </a:p>
          <a:p>
            <a:pPr algn="ctr"/>
            <a:r>
              <a:rPr lang="et-EE" sz="3200" b="1" dirty="0" err="1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From</a:t>
            </a:r>
            <a:r>
              <a:rPr lang="et-EE" sz="32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 </a:t>
            </a:r>
            <a:r>
              <a:rPr lang="et-EE" sz="3200" b="1" dirty="0" err="1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Recovery</a:t>
            </a:r>
            <a:r>
              <a:rPr lang="et-EE" sz="32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 </a:t>
            </a:r>
            <a:r>
              <a:rPr lang="et-EE" sz="3200" b="1" dirty="0" err="1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to</a:t>
            </a:r>
            <a:r>
              <a:rPr lang="et-EE" sz="32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 </a:t>
            </a:r>
            <a:r>
              <a:rPr lang="et-EE" sz="3200" b="1" dirty="0" err="1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Sustainable</a:t>
            </a:r>
            <a:r>
              <a:rPr lang="et-EE" sz="32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 </a:t>
            </a:r>
            <a:r>
              <a:rPr lang="et-EE" sz="3200" b="1" dirty="0" err="1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Growth</a:t>
            </a:r>
            <a:endParaRPr lang="et-EE" sz="3200" b="1" dirty="0" smtClean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  <a:p>
            <a:pPr algn="ctr"/>
            <a:r>
              <a:rPr lang="et-EE" sz="2800" b="1" cap="none" spc="0" dirty="0" err="1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Riga</a:t>
            </a:r>
            <a:r>
              <a:rPr lang="et-EE" sz="28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 - November 24, 2011</a:t>
            </a:r>
            <a:endParaRPr lang="et-EE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stkülik 5"/>
          <p:cNvSpPr/>
          <p:nvPr/>
        </p:nvSpPr>
        <p:spPr>
          <a:xfrm>
            <a:off x="1109652" y="620688"/>
            <a:ext cx="7062574" cy="52629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t-EE" sz="5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Why</a:t>
            </a:r>
            <a:r>
              <a:rPr lang="et-EE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t-EE" sz="5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this</a:t>
            </a:r>
            <a:r>
              <a:rPr lang="et-EE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t-EE" sz="5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is</a:t>
            </a:r>
            <a:r>
              <a:rPr lang="et-EE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t-EE" sz="5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over</a:t>
            </a:r>
            <a:r>
              <a:rPr lang="et-EE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?</a:t>
            </a:r>
          </a:p>
          <a:p>
            <a:pPr algn="ctr"/>
            <a:endParaRPr lang="et-EE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et-EE" sz="38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The</a:t>
            </a:r>
            <a:r>
              <a:rPr lang="et-EE" sz="3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t-EE" sz="38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economic</a:t>
            </a:r>
            <a:r>
              <a:rPr lang="et-EE" sz="3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and </a:t>
            </a:r>
            <a:r>
              <a:rPr lang="et-EE" sz="38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social</a:t>
            </a:r>
            <a:r>
              <a:rPr lang="et-EE" sz="3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t-EE" sz="38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models</a:t>
            </a:r>
            <a:endParaRPr lang="et-EE" sz="38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et-EE" sz="3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based</a:t>
            </a:r>
            <a:r>
              <a:rPr lang="et-EE" sz="3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on </a:t>
            </a:r>
            <a:r>
              <a:rPr lang="et-EE" sz="3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borrowed</a:t>
            </a:r>
            <a:r>
              <a:rPr lang="et-EE" sz="3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t-EE" sz="3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consumption</a:t>
            </a:r>
            <a:endParaRPr lang="et-EE" sz="38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et-EE" sz="3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</a:t>
            </a:r>
            <a:r>
              <a:rPr lang="et-EE" sz="3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 </a:t>
            </a:r>
            <a:r>
              <a:rPr lang="et-EE" sz="38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over</a:t>
            </a:r>
            <a:r>
              <a:rPr lang="et-EE" sz="3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t-EE" sz="38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for</a:t>
            </a:r>
            <a:r>
              <a:rPr lang="et-EE" sz="3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t-EE" sz="38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ever</a:t>
            </a:r>
            <a:r>
              <a:rPr lang="et-EE" sz="3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!</a:t>
            </a:r>
          </a:p>
          <a:p>
            <a:pPr algn="ctr"/>
            <a:endParaRPr lang="et-EE" sz="3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endParaRPr lang="et-EE" sz="3800" b="1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et-EE" sz="3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Reasons</a:t>
            </a:r>
            <a:r>
              <a:rPr lang="et-EE" sz="3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:</a:t>
            </a:r>
            <a:endParaRPr lang="et-EE" sz="3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stkülik 3"/>
          <p:cNvSpPr/>
          <p:nvPr/>
        </p:nvSpPr>
        <p:spPr>
          <a:xfrm>
            <a:off x="2391817" y="116632"/>
            <a:ext cx="41243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t-EE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Europe</a:t>
            </a:r>
            <a:r>
              <a:rPr lang="et-EE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t-EE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is</a:t>
            </a:r>
            <a:r>
              <a:rPr lang="et-EE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t-EE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old</a:t>
            </a:r>
            <a:r>
              <a:rPr lang="et-EE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t-EE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Freeform 23"/>
          <p:cNvSpPr>
            <a:spLocks/>
          </p:cNvSpPr>
          <p:nvPr/>
        </p:nvSpPr>
        <p:spPr bwMode="auto">
          <a:xfrm>
            <a:off x="1291362" y="4783626"/>
            <a:ext cx="2824913" cy="1174529"/>
          </a:xfrm>
          <a:custGeom>
            <a:avLst/>
            <a:gdLst>
              <a:gd name="T0" fmla="*/ 0 w 1572"/>
              <a:gd name="T1" fmla="*/ 1585179650 h 629"/>
              <a:gd name="T2" fmla="*/ 435987888 w 1572"/>
              <a:gd name="T3" fmla="*/ 1552416822 h 629"/>
              <a:gd name="T4" fmla="*/ 798890275 w 1572"/>
              <a:gd name="T5" fmla="*/ 1459171824 h 629"/>
              <a:gd name="T6" fmla="*/ 1166831584 w 1572"/>
              <a:gd name="T7" fmla="*/ 1340723673 h 629"/>
              <a:gd name="T8" fmla="*/ 1376005282 w 1572"/>
              <a:gd name="T9" fmla="*/ 1383567128 h 629"/>
              <a:gd name="T10" fmla="*/ 1494453383 w 1572"/>
              <a:gd name="T11" fmla="*/ 1365925238 h 629"/>
              <a:gd name="T12" fmla="*/ 1562496787 w 1572"/>
              <a:gd name="T13" fmla="*/ 1358365562 h 629"/>
              <a:gd name="T14" fmla="*/ 1804432108 w 1572"/>
              <a:gd name="T15" fmla="*/ 1249998038 h 629"/>
              <a:gd name="T16" fmla="*/ 1973283318 w 1572"/>
              <a:gd name="T17" fmla="*/ 1257559301 h 629"/>
              <a:gd name="T18" fmla="*/ 2147483647 w 1572"/>
              <a:gd name="T19" fmla="*/ 1174393342 h 629"/>
              <a:gd name="T20" fmla="*/ 2147483647 w 1572"/>
              <a:gd name="T21" fmla="*/ 1224796472 h 629"/>
              <a:gd name="T22" fmla="*/ 2147483647 w 1572"/>
              <a:gd name="T23" fmla="*/ 1181954605 h 629"/>
              <a:gd name="T24" fmla="*/ 2147483647 w 1572"/>
              <a:gd name="T25" fmla="*/ 980342082 h 629"/>
              <a:gd name="T26" fmla="*/ 2147483647 w 1572"/>
              <a:gd name="T27" fmla="*/ 637600595 h 629"/>
              <a:gd name="T28" fmla="*/ 2147483647 w 1572"/>
              <a:gd name="T29" fmla="*/ 544354010 h 629"/>
              <a:gd name="T30" fmla="*/ 2147483647 w 1572"/>
              <a:gd name="T31" fmla="*/ 425907446 h 629"/>
              <a:gd name="T32" fmla="*/ 2147483647 w 1572"/>
              <a:gd name="T33" fmla="*/ 234375451 h 629"/>
              <a:gd name="T34" fmla="*/ 2147483647 w 1572"/>
              <a:gd name="T35" fmla="*/ 0 h 62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572"/>
              <a:gd name="T55" fmla="*/ 0 h 629"/>
              <a:gd name="T56" fmla="*/ 1572 w 1572"/>
              <a:gd name="T57" fmla="*/ 629 h 62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572" h="629">
                <a:moveTo>
                  <a:pt x="0" y="629"/>
                </a:moveTo>
                <a:lnTo>
                  <a:pt x="173" y="616"/>
                </a:lnTo>
                <a:lnTo>
                  <a:pt x="317" y="579"/>
                </a:lnTo>
                <a:lnTo>
                  <a:pt x="463" y="532"/>
                </a:lnTo>
                <a:lnTo>
                  <a:pt x="546" y="549"/>
                </a:lnTo>
                <a:lnTo>
                  <a:pt x="593" y="542"/>
                </a:lnTo>
                <a:lnTo>
                  <a:pt x="620" y="539"/>
                </a:lnTo>
                <a:lnTo>
                  <a:pt x="716" y="496"/>
                </a:lnTo>
                <a:lnTo>
                  <a:pt x="783" y="499"/>
                </a:lnTo>
                <a:lnTo>
                  <a:pt x="866" y="466"/>
                </a:lnTo>
                <a:lnTo>
                  <a:pt x="936" y="486"/>
                </a:lnTo>
                <a:lnTo>
                  <a:pt x="1012" y="469"/>
                </a:lnTo>
                <a:lnTo>
                  <a:pt x="1106" y="389"/>
                </a:lnTo>
                <a:lnTo>
                  <a:pt x="1262" y="253"/>
                </a:lnTo>
                <a:lnTo>
                  <a:pt x="1349" y="216"/>
                </a:lnTo>
                <a:lnTo>
                  <a:pt x="1419" y="169"/>
                </a:lnTo>
                <a:lnTo>
                  <a:pt x="1492" y="93"/>
                </a:lnTo>
                <a:lnTo>
                  <a:pt x="1572" y="0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7" name="Freeform 24"/>
          <p:cNvSpPr>
            <a:spLocks/>
          </p:cNvSpPr>
          <p:nvPr/>
        </p:nvSpPr>
        <p:spPr bwMode="auto">
          <a:xfrm>
            <a:off x="1285971" y="5472658"/>
            <a:ext cx="2823117" cy="608738"/>
          </a:xfrm>
          <a:custGeom>
            <a:avLst/>
            <a:gdLst>
              <a:gd name="T0" fmla="*/ 0 w 1571"/>
              <a:gd name="T1" fmla="*/ 821570828 h 326"/>
              <a:gd name="T2" fmla="*/ 418346090 w 1571"/>
              <a:gd name="T3" fmla="*/ 745966169 h 326"/>
              <a:gd name="T4" fmla="*/ 1116430286 w 1571"/>
              <a:gd name="T5" fmla="*/ 756046790 h 326"/>
              <a:gd name="T6" fmla="*/ 1519655242 w 1571"/>
              <a:gd name="T7" fmla="*/ 771167722 h 326"/>
              <a:gd name="T8" fmla="*/ 1980843388 w 1571"/>
              <a:gd name="T9" fmla="*/ 705643684 h 326"/>
              <a:gd name="T10" fmla="*/ 2147483647 w 1571"/>
              <a:gd name="T11" fmla="*/ 705643684 h 326"/>
              <a:gd name="T12" fmla="*/ 2147483647 w 1571"/>
              <a:gd name="T13" fmla="*/ 486389379 h 326"/>
              <a:gd name="T14" fmla="*/ 2147483647 w 1571"/>
              <a:gd name="T15" fmla="*/ 168851249 h 326"/>
              <a:gd name="T16" fmla="*/ 2147483647 w 1571"/>
              <a:gd name="T17" fmla="*/ 0 h 32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71"/>
              <a:gd name="T28" fmla="*/ 0 h 326"/>
              <a:gd name="T29" fmla="*/ 1571 w 1571"/>
              <a:gd name="T30" fmla="*/ 326 h 32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71" h="326">
                <a:moveTo>
                  <a:pt x="0" y="326"/>
                </a:moveTo>
                <a:lnTo>
                  <a:pt x="166" y="296"/>
                </a:lnTo>
                <a:lnTo>
                  <a:pt x="443" y="300"/>
                </a:lnTo>
                <a:lnTo>
                  <a:pt x="603" y="306"/>
                </a:lnTo>
                <a:lnTo>
                  <a:pt x="786" y="280"/>
                </a:lnTo>
                <a:lnTo>
                  <a:pt x="966" y="280"/>
                </a:lnTo>
                <a:lnTo>
                  <a:pt x="1185" y="193"/>
                </a:lnTo>
                <a:lnTo>
                  <a:pt x="1412" y="67"/>
                </a:lnTo>
                <a:lnTo>
                  <a:pt x="1571" y="0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8" name="Freeform 25"/>
          <p:cNvSpPr>
            <a:spLocks/>
          </p:cNvSpPr>
          <p:nvPr/>
        </p:nvSpPr>
        <p:spPr bwMode="auto">
          <a:xfrm>
            <a:off x="1291362" y="5267256"/>
            <a:ext cx="2830304" cy="827211"/>
          </a:xfrm>
          <a:custGeom>
            <a:avLst/>
            <a:gdLst>
              <a:gd name="T0" fmla="*/ 0 w 1575"/>
              <a:gd name="T1" fmla="*/ 1116427720 h 443"/>
              <a:gd name="T2" fmla="*/ 806449787 w 1575"/>
              <a:gd name="T3" fmla="*/ 1098787438 h 443"/>
              <a:gd name="T4" fmla="*/ 1502012756 w 1575"/>
              <a:gd name="T5" fmla="*/ 1073585900 h 443"/>
              <a:gd name="T6" fmla="*/ 2124490635 w 1575"/>
              <a:gd name="T7" fmla="*/ 1023182825 h 443"/>
              <a:gd name="T8" fmla="*/ 2147483647 w 1575"/>
              <a:gd name="T9" fmla="*/ 882054214 h 443"/>
              <a:gd name="T10" fmla="*/ 2147483647 w 1575"/>
              <a:gd name="T11" fmla="*/ 428426338 h 443"/>
              <a:gd name="T12" fmla="*/ 2147483647 w 1575"/>
              <a:gd name="T13" fmla="*/ 0 h 4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75"/>
              <a:gd name="T22" fmla="*/ 0 h 443"/>
              <a:gd name="T23" fmla="*/ 1575 w 1575"/>
              <a:gd name="T24" fmla="*/ 443 h 4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75" h="443">
                <a:moveTo>
                  <a:pt x="0" y="443"/>
                </a:moveTo>
                <a:lnTo>
                  <a:pt x="320" y="436"/>
                </a:lnTo>
                <a:lnTo>
                  <a:pt x="596" y="426"/>
                </a:lnTo>
                <a:lnTo>
                  <a:pt x="843" y="406"/>
                </a:lnTo>
                <a:lnTo>
                  <a:pt x="1039" y="350"/>
                </a:lnTo>
                <a:lnTo>
                  <a:pt x="1362" y="170"/>
                </a:lnTo>
                <a:lnTo>
                  <a:pt x="1575" y="0"/>
                </a:lnTo>
              </a:path>
            </a:pathLst>
          </a:custGeom>
          <a:noFill/>
          <a:ln w="38100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9" name="Freeform 26"/>
          <p:cNvSpPr>
            <a:spLocks/>
          </p:cNvSpPr>
          <p:nvPr/>
        </p:nvSpPr>
        <p:spPr bwMode="auto">
          <a:xfrm>
            <a:off x="1298550" y="5312071"/>
            <a:ext cx="2828507" cy="763723"/>
          </a:xfrm>
          <a:custGeom>
            <a:avLst/>
            <a:gdLst>
              <a:gd name="T0" fmla="*/ 0 w 1574"/>
              <a:gd name="T1" fmla="*/ 1030742408 h 409"/>
              <a:gd name="T2" fmla="*/ 965220735 w 1574"/>
              <a:gd name="T3" fmla="*/ 987900591 h 409"/>
              <a:gd name="T4" fmla="*/ 1552416165 w 1574"/>
              <a:gd name="T5" fmla="*/ 1030742408 h 409"/>
              <a:gd name="T6" fmla="*/ 2147483647 w 1574"/>
              <a:gd name="T7" fmla="*/ 864412273 h 409"/>
              <a:gd name="T8" fmla="*/ 2147483647 w 1574"/>
              <a:gd name="T9" fmla="*/ 821570258 h 409"/>
              <a:gd name="T10" fmla="*/ 2147483647 w 1574"/>
              <a:gd name="T11" fmla="*/ 688001326 h 409"/>
              <a:gd name="T12" fmla="*/ 2147483647 w 1574"/>
              <a:gd name="T13" fmla="*/ 173889851 h 409"/>
              <a:gd name="T14" fmla="*/ 2147483647 w 1574"/>
              <a:gd name="T15" fmla="*/ 0 h 40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74"/>
              <a:gd name="T25" fmla="*/ 0 h 409"/>
              <a:gd name="T26" fmla="*/ 1574 w 1574"/>
              <a:gd name="T27" fmla="*/ 409 h 40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74" h="409">
                <a:moveTo>
                  <a:pt x="0" y="409"/>
                </a:moveTo>
                <a:lnTo>
                  <a:pt x="383" y="392"/>
                </a:lnTo>
                <a:lnTo>
                  <a:pt x="616" y="409"/>
                </a:lnTo>
                <a:lnTo>
                  <a:pt x="895" y="343"/>
                </a:lnTo>
                <a:lnTo>
                  <a:pt x="1048" y="326"/>
                </a:lnTo>
                <a:lnTo>
                  <a:pt x="1165" y="273"/>
                </a:lnTo>
                <a:lnTo>
                  <a:pt x="1411" y="69"/>
                </a:lnTo>
                <a:lnTo>
                  <a:pt x="1574" y="0"/>
                </a:lnTo>
              </a:path>
            </a:pathLst>
          </a:custGeom>
          <a:noFill/>
          <a:ln w="38100" cmpd="sng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0" name="Freeform 27"/>
          <p:cNvSpPr>
            <a:spLocks/>
          </p:cNvSpPr>
          <p:nvPr/>
        </p:nvSpPr>
        <p:spPr bwMode="auto">
          <a:xfrm>
            <a:off x="1280580" y="5709804"/>
            <a:ext cx="2835695" cy="403336"/>
          </a:xfrm>
          <a:custGeom>
            <a:avLst/>
            <a:gdLst>
              <a:gd name="T0" fmla="*/ 0 w 1578"/>
              <a:gd name="T1" fmla="*/ 486391011 h 216"/>
              <a:gd name="T2" fmla="*/ 1249997510 w 1578"/>
              <a:gd name="T3" fmla="*/ 511592566 h 216"/>
              <a:gd name="T4" fmla="*/ 1635582091 w 1578"/>
              <a:gd name="T5" fmla="*/ 544353795 h 216"/>
              <a:gd name="T6" fmla="*/ 1837194925 w 1578"/>
              <a:gd name="T7" fmla="*/ 486391011 h 216"/>
              <a:gd name="T8" fmla="*/ 2147483647 w 1578"/>
              <a:gd name="T9" fmla="*/ 493950684 h 216"/>
              <a:gd name="T10" fmla="*/ 2147483647 w 1578"/>
              <a:gd name="T11" fmla="*/ 350302513 h 216"/>
              <a:gd name="T12" fmla="*/ 2147483647 w 1578"/>
              <a:gd name="T13" fmla="*/ 216733475 h 216"/>
              <a:gd name="T14" fmla="*/ 2147483647 w 1578"/>
              <a:gd name="T15" fmla="*/ 0 h 2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78"/>
              <a:gd name="T25" fmla="*/ 0 h 216"/>
              <a:gd name="T26" fmla="*/ 1578 w 1578"/>
              <a:gd name="T27" fmla="*/ 216 h 21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78" h="216">
                <a:moveTo>
                  <a:pt x="0" y="193"/>
                </a:moveTo>
                <a:lnTo>
                  <a:pt x="496" y="203"/>
                </a:lnTo>
                <a:lnTo>
                  <a:pt x="649" y="216"/>
                </a:lnTo>
                <a:lnTo>
                  <a:pt x="729" y="193"/>
                </a:lnTo>
                <a:lnTo>
                  <a:pt x="1002" y="196"/>
                </a:lnTo>
                <a:lnTo>
                  <a:pt x="1218" y="139"/>
                </a:lnTo>
                <a:lnTo>
                  <a:pt x="1425" y="86"/>
                </a:lnTo>
                <a:lnTo>
                  <a:pt x="1578" y="0"/>
                </a:ln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1" name="Freeform 28"/>
          <p:cNvSpPr>
            <a:spLocks/>
          </p:cNvSpPr>
          <p:nvPr/>
        </p:nvSpPr>
        <p:spPr bwMode="auto">
          <a:xfrm>
            <a:off x="1285971" y="6019775"/>
            <a:ext cx="2835695" cy="112038"/>
          </a:xfrm>
          <a:custGeom>
            <a:avLst/>
            <a:gdLst>
              <a:gd name="T0" fmla="*/ 0 w 1578"/>
              <a:gd name="T1" fmla="*/ 151209386 h 60"/>
              <a:gd name="T2" fmla="*/ 940019181 w 1578"/>
              <a:gd name="T3" fmla="*/ 143649713 h 60"/>
              <a:gd name="T4" fmla="*/ 1300400619 w 1578"/>
              <a:gd name="T5" fmla="*/ 133569091 h 60"/>
              <a:gd name="T6" fmla="*/ 1844754598 w 1578"/>
              <a:gd name="T7" fmla="*/ 151209386 h 60"/>
              <a:gd name="T8" fmla="*/ 2147483647 w 1578"/>
              <a:gd name="T9" fmla="*/ 133569091 h 60"/>
              <a:gd name="T10" fmla="*/ 2147483647 w 1578"/>
              <a:gd name="T11" fmla="*/ 100806249 h 60"/>
              <a:gd name="T12" fmla="*/ 2147483647 w 1578"/>
              <a:gd name="T13" fmla="*/ 75604693 h 60"/>
              <a:gd name="T14" fmla="*/ 2147483647 w 1578"/>
              <a:gd name="T15" fmla="*/ 0 h 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78"/>
              <a:gd name="T25" fmla="*/ 0 h 60"/>
              <a:gd name="T26" fmla="*/ 1578 w 1578"/>
              <a:gd name="T27" fmla="*/ 60 h 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78" h="60">
                <a:moveTo>
                  <a:pt x="0" y="60"/>
                </a:moveTo>
                <a:lnTo>
                  <a:pt x="373" y="57"/>
                </a:lnTo>
                <a:lnTo>
                  <a:pt x="516" y="53"/>
                </a:lnTo>
                <a:lnTo>
                  <a:pt x="732" y="60"/>
                </a:lnTo>
                <a:lnTo>
                  <a:pt x="1002" y="53"/>
                </a:lnTo>
                <a:lnTo>
                  <a:pt x="1262" y="40"/>
                </a:lnTo>
                <a:lnTo>
                  <a:pt x="1438" y="30"/>
                </a:lnTo>
                <a:lnTo>
                  <a:pt x="1578" y="0"/>
                </a:lnTo>
              </a:path>
            </a:pathLst>
          </a:custGeom>
          <a:noFill/>
          <a:ln w="38100" cmpd="sng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2" name="Freeform 29"/>
          <p:cNvSpPr>
            <a:spLocks/>
          </p:cNvSpPr>
          <p:nvPr/>
        </p:nvSpPr>
        <p:spPr bwMode="auto">
          <a:xfrm>
            <a:off x="4702103" y="3633372"/>
            <a:ext cx="2824913" cy="2405076"/>
          </a:xfrm>
          <a:custGeom>
            <a:avLst/>
            <a:gdLst>
              <a:gd name="T0" fmla="*/ 0 w 1572"/>
              <a:gd name="T1" fmla="*/ 2147483647 h 1288"/>
              <a:gd name="T2" fmla="*/ 604837511 w 1572"/>
              <a:gd name="T3" fmla="*/ 2147483647 h 1288"/>
              <a:gd name="T4" fmla="*/ 990422289 w 1572"/>
              <a:gd name="T5" fmla="*/ 2147483647 h 1288"/>
              <a:gd name="T6" fmla="*/ 1527214610 w 1572"/>
              <a:gd name="T7" fmla="*/ 2147483647 h 1288"/>
              <a:gd name="T8" fmla="*/ 1761590259 w 1572"/>
              <a:gd name="T9" fmla="*/ 2147483647 h 1288"/>
              <a:gd name="T10" fmla="*/ 2147173252 w 1572"/>
              <a:gd name="T11" fmla="*/ 2147483647 h 1288"/>
              <a:gd name="T12" fmla="*/ 2147483647 w 1572"/>
              <a:gd name="T13" fmla="*/ 1827112589 h 1288"/>
              <a:gd name="T14" fmla="*/ 2147483647 w 1572"/>
              <a:gd name="T15" fmla="*/ 1476811400 h 1288"/>
              <a:gd name="T16" fmla="*/ 2147483647 w 1572"/>
              <a:gd name="T17" fmla="*/ 1275198976 h 1288"/>
              <a:gd name="T18" fmla="*/ 2147483647 w 1572"/>
              <a:gd name="T19" fmla="*/ 987901272 h 1288"/>
              <a:gd name="T20" fmla="*/ 2147483647 w 1572"/>
              <a:gd name="T21" fmla="*/ 745966166 h 1288"/>
              <a:gd name="T22" fmla="*/ 2147483647 w 1572"/>
              <a:gd name="T23" fmla="*/ 400705585 h 1288"/>
              <a:gd name="T24" fmla="*/ 2147483647 w 1572"/>
              <a:gd name="T25" fmla="*/ 108365934 h 1288"/>
              <a:gd name="T26" fmla="*/ 2147483647 w 1572"/>
              <a:gd name="T27" fmla="*/ 0 h 128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572"/>
              <a:gd name="T43" fmla="*/ 0 h 1288"/>
              <a:gd name="T44" fmla="*/ 1572 w 1572"/>
              <a:gd name="T45" fmla="*/ 1288 h 128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572" h="1288">
                <a:moveTo>
                  <a:pt x="0" y="1288"/>
                </a:moveTo>
                <a:lnTo>
                  <a:pt x="240" y="1261"/>
                </a:lnTo>
                <a:lnTo>
                  <a:pt x="393" y="1218"/>
                </a:lnTo>
                <a:lnTo>
                  <a:pt x="606" y="1122"/>
                </a:lnTo>
                <a:lnTo>
                  <a:pt x="699" y="1032"/>
                </a:lnTo>
                <a:lnTo>
                  <a:pt x="852" y="865"/>
                </a:lnTo>
                <a:lnTo>
                  <a:pt x="949" y="725"/>
                </a:lnTo>
                <a:lnTo>
                  <a:pt x="1026" y="586"/>
                </a:lnTo>
                <a:lnTo>
                  <a:pt x="1089" y="506"/>
                </a:lnTo>
                <a:lnTo>
                  <a:pt x="1255" y="392"/>
                </a:lnTo>
                <a:lnTo>
                  <a:pt x="1335" y="296"/>
                </a:lnTo>
                <a:lnTo>
                  <a:pt x="1405" y="159"/>
                </a:lnTo>
                <a:lnTo>
                  <a:pt x="1488" y="43"/>
                </a:lnTo>
                <a:lnTo>
                  <a:pt x="1572" y="0"/>
                </a:lnTo>
              </a:path>
            </a:pathLst>
          </a:custGeom>
          <a:noFill/>
          <a:ln w="38100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3" name="Freeform 30"/>
          <p:cNvSpPr>
            <a:spLocks/>
          </p:cNvSpPr>
          <p:nvPr/>
        </p:nvSpPr>
        <p:spPr bwMode="auto">
          <a:xfrm>
            <a:off x="4696712" y="4540877"/>
            <a:ext cx="2823117" cy="1460225"/>
          </a:xfrm>
          <a:custGeom>
            <a:avLst/>
            <a:gdLst>
              <a:gd name="T0" fmla="*/ 0 w 1571"/>
              <a:gd name="T1" fmla="*/ 1970762366 h 782"/>
              <a:gd name="T2" fmla="*/ 234375398 w 1571"/>
              <a:gd name="T3" fmla="*/ 1920359257 h 782"/>
              <a:gd name="T4" fmla="*/ 536794214 w 1571"/>
              <a:gd name="T5" fmla="*/ 1927920517 h 782"/>
              <a:gd name="T6" fmla="*/ 897175923 w 1571"/>
              <a:gd name="T7" fmla="*/ 1945560811 h 782"/>
              <a:gd name="T8" fmla="*/ 1242438085 w 1571"/>
              <a:gd name="T9" fmla="*/ 1912799584 h 782"/>
              <a:gd name="T10" fmla="*/ 1653222714 w 1571"/>
              <a:gd name="T11" fmla="*/ 1794351484 h 782"/>
              <a:gd name="T12" fmla="*/ 2147483647 w 1571"/>
              <a:gd name="T13" fmla="*/ 1559977422 h 782"/>
              <a:gd name="T14" fmla="*/ 2147483647 w 1571"/>
              <a:gd name="T15" fmla="*/ 1350803725 h 782"/>
              <a:gd name="T16" fmla="*/ 2147483647 w 1571"/>
              <a:gd name="T17" fmla="*/ 1106347851 h 782"/>
              <a:gd name="T18" fmla="*/ 2147483647 w 1571"/>
              <a:gd name="T19" fmla="*/ 677922812 h 782"/>
              <a:gd name="T20" fmla="*/ 2147483647 w 1571"/>
              <a:gd name="T21" fmla="*/ 403224973 h 782"/>
              <a:gd name="T22" fmla="*/ 2147483647 w 1571"/>
              <a:gd name="T23" fmla="*/ 133567495 h 782"/>
              <a:gd name="T24" fmla="*/ 2147483647 w 1571"/>
              <a:gd name="T25" fmla="*/ 0 h 78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71"/>
              <a:gd name="T40" fmla="*/ 0 h 782"/>
              <a:gd name="T41" fmla="*/ 1571 w 1571"/>
              <a:gd name="T42" fmla="*/ 782 h 78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71" h="782">
                <a:moveTo>
                  <a:pt x="0" y="782"/>
                </a:moveTo>
                <a:lnTo>
                  <a:pt x="93" y="762"/>
                </a:lnTo>
                <a:lnTo>
                  <a:pt x="213" y="765"/>
                </a:lnTo>
                <a:lnTo>
                  <a:pt x="356" y="772"/>
                </a:lnTo>
                <a:lnTo>
                  <a:pt x="493" y="759"/>
                </a:lnTo>
                <a:lnTo>
                  <a:pt x="656" y="712"/>
                </a:lnTo>
                <a:lnTo>
                  <a:pt x="939" y="619"/>
                </a:lnTo>
                <a:lnTo>
                  <a:pt x="1039" y="536"/>
                </a:lnTo>
                <a:lnTo>
                  <a:pt x="1132" y="439"/>
                </a:lnTo>
                <a:lnTo>
                  <a:pt x="1248" y="269"/>
                </a:lnTo>
                <a:lnTo>
                  <a:pt x="1348" y="160"/>
                </a:lnTo>
                <a:lnTo>
                  <a:pt x="1475" y="53"/>
                </a:lnTo>
                <a:lnTo>
                  <a:pt x="1571" y="0"/>
                </a:lnTo>
              </a:path>
            </a:pathLst>
          </a:custGeom>
          <a:noFill/>
          <a:ln w="38100" cmpd="sng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4" name="Freeform 31"/>
          <p:cNvSpPr>
            <a:spLocks/>
          </p:cNvSpPr>
          <p:nvPr/>
        </p:nvSpPr>
        <p:spPr bwMode="auto">
          <a:xfrm>
            <a:off x="4702103" y="4652915"/>
            <a:ext cx="2830304" cy="1224946"/>
          </a:xfrm>
          <a:custGeom>
            <a:avLst/>
            <a:gdLst>
              <a:gd name="T0" fmla="*/ 0 w 1575"/>
              <a:gd name="T1" fmla="*/ 1653222282 h 656"/>
              <a:gd name="T2" fmla="*/ 486389313 w 1575"/>
              <a:gd name="T3" fmla="*/ 1552416069 h 656"/>
              <a:gd name="T4" fmla="*/ 1184473230 w 1575"/>
              <a:gd name="T5" fmla="*/ 1376005197 h 656"/>
              <a:gd name="T6" fmla="*/ 1444048398 w 1575"/>
              <a:gd name="T7" fmla="*/ 1358364904 h 656"/>
              <a:gd name="T8" fmla="*/ 1711185221 w 1575"/>
              <a:gd name="T9" fmla="*/ 1265118364 h 656"/>
              <a:gd name="T10" fmla="*/ 2147483647 w 1575"/>
              <a:gd name="T11" fmla="*/ 1063505939 h 656"/>
              <a:gd name="T12" fmla="*/ 2147483647 w 1575"/>
              <a:gd name="T13" fmla="*/ 662801839 h 656"/>
              <a:gd name="T14" fmla="*/ 2147483647 w 1575"/>
              <a:gd name="T15" fmla="*/ 350302481 h 656"/>
              <a:gd name="T16" fmla="*/ 2147483647 w 1575"/>
              <a:gd name="T17" fmla="*/ 126007815 h 656"/>
              <a:gd name="T18" fmla="*/ 2147483647 w 1575"/>
              <a:gd name="T19" fmla="*/ 50403119 h 656"/>
              <a:gd name="T20" fmla="*/ 2147483647 w 1575"/>
              <a:gd name="T21" fmla="*/ 0 h 6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575"/>
              <a:gd name="T34" fmla="*/ 0 h 656"/>
              <a:gd name="T35" fmla="*/ 1575 w 1575"/>
              <a:gd name="T36" fmla="*/ 656 h 6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575" h="656">
                <a:moveTo>
                  <a:pt x="0" y="656"/>
                </a:moveTo>
                <a:lnTo>
                  <a:pt x="193" y="616"/>
                </a:lnTo>
                <a:lnTo>
                  <a:pt x="470" y="546"/>
                </a:lnTo>
                <a:lnTo>
                  <a:pt x="573" y="539"/>
                </a:lnTo>
                <a:lnTo>
                  <a:pt x="679" y="502"/>
                </a:lnTo>
                <a:lnTo>
                  <a:pt x="922" y="422"/>
                </a:lnTo>
                <a:lnTo>
                  <a:pt x="1129" y="263"/>
                </a:lnTo>
                <a:lnTo>
                  <a:pt x="1255" y="139"/>
                </a:lnTo>
                <a:lnTo>
                  <a:pt x="1365" y="50"/>
                </a:lnTo>
                <a:lnTo>
                  <a:pt x="1445" y="20"/>
                </a:lnTo>
                <a:lnTo>
                  <a:pt x="1575" y="0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5" name="Freeform 32"/>
          <p:cNvSpPr>
            <a:spLocks/>
          </p:cNvSpPr>
          <p:nvPr/>
        </p:nvSpPr>
        <p:spPr bwMode="auto">
          <a:xfrm>
            <a:off x="4696712" y="4458716"/>
            <a:ext cx="2817725" cy="1350055"/>
          </a:xfrm>
          <a:custGeom>
            <a:avLst/>
            <a:gdLst>
              <a:gd name="T0" fmla="*/ 0 w 1568"/>
              <a:gd name="T1" fmla="*/ 1822074735 h 723"/>
              <a:gd name="T2" fmla="*/ 519152224 w 1568"/>
              <a:gd name="T3" fmla="*/ 1678425021 h 723"/>
              <a:gd name="T4" fmla="*/ 879535448 w 1568"/>
              <a:gd name="T5" fmla="*/ 1527215234 h 723"/>
              <a:gd name="T6" fmla="*/ 1207154071 w 1568"/>
              <a:gd name="T7" fmla="*/ 1444050863 h 723"/>
              <a:gd name="T8" fmla="*/ 1376005281 w 1568"/>
              <a:gd name="T9" fmla="*/ 1494453993 h 723"/>
              <a:gd name="T10" fmla="*/ 1628020827 w 1568"/>
              <a:gd name="T11" fmla="*/ 1401207409 h 723"/>
              <a:gd name="T12" fmla="*/ 2021165477 w 1568"/>
              <a:gd name="T13" fmla="*/ 1277720535 h 723"/>
              <a:gd name="T14" fmla="*/ 2147483647 w 1568"/>
              <a:gd name="T15" fmla="*/ 1159272385 h 723"/>
              <a:gd name="T16" fmla="*/ 2147483647 w 1568"/>
              <a:gd name="T17" fmla="*/ 914817999 h 723"/>
              <a:gd name="T18" fmla="*/ 2147483647 w 1568"/>
              <a:gd name="T19" fmla="*/ 672882777 h 723"/>
              <a:gd name="T20" fmla="*/ 2147483647 w 1568"/>
              <a:gd name="T21" fmla="*/ 320060768 h 723"/>
              <a:gd name="T22" fmla="*/ 2147483647 w 1568"/>
              <a:gd name="T23" fmla="*/ 118448199 h 723"/>
              <a:gd name="T24" fmla="*/ 2147483647 w 1568"/>
              <a:gd name="T25" fmla="*/ 10080629 h 723"/>
              <a:gd name="T26" fmla="*/ 2147483647 w 1568"/>
              <a:gd name="T27" fmla="*/ 0 h 72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568"/>
              <a:gd name="T43" fmla="*/ 0 h 723"/>
              <a:gd name="T44" fmla="*/ 1568 w 1568"/>
              <a:gd name="T45" fmla="*/ 723 h 72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568" h="723">
                <a:moveTo>
                  <a:pt x="0" y="723"/>
                </a:moveTo>
                <a:lnTo>
                  <a:pt x="206" y="666"/>
                </a:lnTo>
                <a:lnTo>
                  <a:pt x="349" y="606"/>
                </a:lnTo>
                <a:lnTo>
                  <a:pt x="479" y="573"/>
                </a:lnTo>
                <a:lnTo>
                  <a:pt x="546" y="593"/>
                </a:lnTo>
                <a:lnTo>
                  <a:pt x="646" y="556"/>
                </a:lnTo>
                <a:lnTo>
                  <a:pt x="802" y="507"/>
                </a:lnTo>
                <a:lnTo>
                  <a:pt x="965" y="460"/>
                </a:lnTo>
                <a:lnTo>
                  <a:pt x="1098" y="363"/>
                </a:lnTo>
                <a:lnTo>
                  <a:pt x="1195" y="267"/>
                </a:lnTo>
                <a:lnTo>
                  <a:pt x="1312" y="127"/>
                </a:lnTo>
                <a:lnTo>
                  <a:pt x="1401" y="47"/>
                </a:lnTo>
                <a:lnTo>
                  <a:pt x="1498" y="4"/>
                </a:lnTo>
                <a:lnTo>
                  <a:pt x="1568" y="0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6" name="Freeform 33"/>
          <p:cNvSpPr>
            <a:spLocks/>
          </p:cNvSpPr>
          <p:nvPr/>
        </p:nvSpPr>
        <p:spPr bwMode="auto">
          <a:xfrm>
            <a:off x="4707494" y="5125341"/>
            <a:ext cx="2819523" cy="745050"/>
          </a:xfrm>
          <a:custGeom>
            <a:avLst/>
            <a:gdLst>
              <a:gd name="T0" fmla="*/ 0 w 1569"/>
              <a:gd name="T1" fmla="*/ 1005540845 h 399"/>
              <a:gd name="T2" fmla="*/ 471270159 w 1569"/>
              <a:gd name="T3" fmla="*/ 829129903 h 399"/>
              <a:gd name="T4" fmla="*/ 907256547 w 1569"/>
              <a:gd name="T5" fmla="*/ 821570236 h 399"/>
              <a:gd name="T6" fmla="*/ 1426408677 w 1569"/>
              <a:gd name="T7" fmla="*/ 738404377 h 399"/>
              <a:gd name="T8" fmla="*/ 1663303338 w 1569"/>
              <a:gd name="T9" fmla="*/ 688001307 h 399"/>
              <a:gd name="T10" fmla="*/ 2147483647 w 1569"/>
              <a:gd name="T11" fmla="*/ 720764096 h 399"/>
              <a:gd name="T12" fmla="*/ 2147483647 w 1569"/>
              <a:gd name="T13" fmla="*/ 670361027 h 399"/>
              <a:gd name="T14" fmla="*/ 2147483647 w 1569"/>
              <a:gd name="T15" fmla="*/ 425905344 h 399"/>
              <a:gd name="T16" fmla="*/ 2147483647 w 1569"/>
              <a:gd name="T17" fmla="*/ 141128645 h 399"/>
              <a:gd name="T18" fmla="*/ 2147483647 w 1569"/>
              <a:gd name="T19" fmla="*/ 32761214 h 399"/>
              <a:gd name="T20" fmla="*/ 2147483647 w 1569"/>
              <a:gd name="T21" fmla="*/ 0 h 399"/>
              <a:gd name="T22" fmla="*/ 2147483647 w 1569"/>
              <a:gd name="T23" fmla="*/ 7559670 h 39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569"/>
              <a:gd name="T37" fmla="*/ 0 h 399"/>
              <a:gd name="T38" fmla="*/ 1569 w 1569"/>
              <a:gd name="T39" fmla="*/ 399 h 39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569" h="399">
                <a:moveTo>
                  <a:pt x="0" y="399"/>
                </a:moveTo>
                <a:lnTo>
                  <a:pt x="187" y="329"/>
                </a:lnTo>
                <a:lnTo>
                  <a:pt x="360" y="326"/>
                </a:lnTo>
                <a:lnTo>
                  <a:pt x="566" y="293"/>
                </a:lnTo>
                <a:lnTo>
                  <a:pt x="660" y="273"/>
                </a:lnTo>
                <a:lnTo>
                  <a:pt x="863" y="286"/>
                </a:lnTo>
                <a:lnTo>
                  <a:pt x="939" y="266"/>
                </a:lnTo>
                <a:lnTo>
                  <a:pt x="1066" y="169"/>
                </a:lnTo>
                <a:lnTo>
                  <a:pt x="1196" y="56"/>
                </a:lnTo>
                <a:lnTo>
                  <a:pt x="1279" y="13"/>
                </a:lnTo>
                <a:lnTo>
                  <a:pt x="1382" y="0"/>
                </a:lnTo>
                <a:lnTo>
                  <a:pt x="1569" y="3"/>
                </a:ln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807964" y="3162814"/>
            <a:ext cx="431284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t-EE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80</a:t>
            </a:r>
          </a:p>
        </p:txBody>
      </p:sp>
      <p:sp>
        <p:nvSpPr>
          <p:cNvPr id="18" name="Line 35"/>
          <p:cNvSpPr>
            <a:spLocks noChangeShapeType="1"/>
          </p:cNvSpPr>
          <p:nvPr/>
        </p:nvSpPr>
        <p:spPr bwMode="auto">
          <a:xfrm>
            <a:off x="1219481" y="3349543"/>
            <a:ext cx="6397386" cy="0"/>
          </a:xfrm>
          <a:prstGeom prst="line">
            <a:avLst/>
          </a:prstGeom>
          <a:noFill/>
          <a:ln w="9525">
            <a:solidFill>
              <a:srgbClr val="F8F8F8"/>
            </a:solidFill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9" name="Line 36"/>
          <p:cNvSpPr>
            <a:spLocks noChangeShapeType="1"/>
          </p:cNvSpPr>
          <p:nvPr/>
        </p:nvSpPr>
        <p:spPr bwMode="auto">
          <a:xfrm>
            <a:off x="1219481" y="3711798"/>
            <a:ext cx="6397386" cy="0"/>
          </a:xfrm>
          <a:prstGeom prst="line">
            <a:avLst/>
          </a:prstGeom>
          <a:noFill/>
          <a:ln w="9525">
            <a:solidFill>
              <a:srgbClr val="F8F8F8"/>
            </a:solidFill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20" name="Line 37"/>
          <p:cNvSpPr>
            <a:spLocks noChangeShapeType="1"/>
          </p:cNvSpPr>
          <p:nvPr/>
        </p:nvSpPr>
        <p:spPr bwMode="auto">
          <a:xfrm>
            <a:off x="1219481" y="4088992"/>
            <a:ext cx="6397386" cy="0"/>
          </a:xfrm>
          <a:prstGeom prst="line">
            <a:avLst/>
          </a:prstGeom>
          <a:noFill/>
          <a:ln w="9525">
            <a:solidFill>
              <a:srgbClr val="F8F8F8"/>
            </a:solidFill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21" name="Line 38"/>
          <p:cNvSpPr>
            <a:spLocks noChangeShapeType="1"/>
          </p:cNvSpPr>
          <p:nvPr/>
        </p:nvSpPr>
        <p:spPr bwMode="auto">
          <a:xfrm>
            <a:off x="1219481" y="4466186"/>
            <a:ext cx="6397386" cy="0"/>
          </a:xfrm>
          <a:prstGeom prst="line">
            <a:avLst/>
          </a:prstGeom>
          <a:noFill/>
          <a:ln w="9525">
            <a:solidFill>
              <a:srgbClr val="F8F8F8"/>
            </a:solidFill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22" name="Line 39"/>
          <p:cNvSpPr>
            <a:spLocks noChangeShapeType="1"/>
          </p:cNvSpPr>
          <p:nvPr/>
        </p:nvSpPr>
        <p:spPr bwMode="auto">
          <a:xfrm>
            <a:off x="1219481" y="4843379"/>
            <a:ext cx="6397386" cy="0"/>
          </a:xfrm>
          <a:prstGeom prst="line">
            <a:avLst/>
          </a:prstGeom>
          <a:noFill/>
          <a:ln w="9525">
            <a:solidFill>
              <a:srgbClr val="F8F8F8"/>
            </a:solidFill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23" name="Line 40"/>
          <p:cNvSpPr>
            <a:spLocks noChangeShapeType="1"/>
          </p:cNvSpPr>
          <p:nvPr/>
        </p:nvSpPr>
        <p:spPr bwMode="auto">
          <a:xfrm>
            <a:off x="1219481" y="5207502"/>
            <a:ext cx="6397386" cy="0"/>
          </a:xfrm>
          <a:prstGeom prst="line">
            <a:avLst/>
          </a:prstGeom>
          <a:noFill/>
          <a:ln w="9525">
            <a:solidFill>
              <a:srgbClr val="F8F8F8"/>
            </a:solidFill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24" name="Line 41"/>
          <p:cNvSpPr>
            <a:spLocks noChangeShapeType="1"/>
          </p:cNvSpPr>
          <p:nvPr/>
        </p:nvSpPr>
        <p:spPr bwMode="auto">
          <a:xfrm>
            <a:off x="1219481" y="5569758"/>
            <a:ext cx="6397386" cy="0"/>
          </a:xfrm>
          <a:prstGeom prst="line">
            <a:avLst/>
          </a:prstGeom>
          <a:noFill/>
          <a:ln w="9525">
            <a:solidFill>
              <a:srgbClr val="F8F8F8"/>
            </a:solidFill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25" name="Line 42"/>
          <p:cNvSpPr>
            <a:spLocks noChangeShapeType="1"/>
          </p:cNvSpPr>
          <p:nvPr/>
        </p:nvSpPr>
        <p:spPr bwMode="auto">
          <a:xfrm>
            <a:off x="1219481" y="5961889"/>
            <a:ext cx="6397386" cy="0"/>
          </a:xfrm>
          <a:prstGeom prst="line">
            <a:avLst/>
          </a:prstGeom>
          <a:noFill/>
          <a:ln w="9525">
            <a:solidFill>
              <a:srgbClr val="F8F8F8"/>
            </a:solidFill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26" name="Line 43"/>
          <p:cNvSpPr>
            <a:spLocks noChangeShapeType="1"/>
          </p:cNvSpPr>
          <p:nvPr/>
        </p:nvSpPr>
        <p:spPr bwMode="auto">
          <a:xfrm>
            <a:off x="1219481" y="6339083"/>
            <a:ext cx="6397386" cy="0"/>
          </a:xfrm>
          <a:prstGeom prst="line">
            <a:avLst/>
          </a:prstGeom>
          <a:noFill/>
          <a:ln w="9525">
            <a:solidFill>
              <a:srgbClr val="F8F8F8"/>
            </a:solidFill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27" name="Text Box 44"/>
          <p:cNvSpPr txBox="1">
            <a:spLocks noChangeArrowheads="1"/>
          </p:cNvSpPr>
          <p:nvPr/>
        </p:nvSpPr>
        <p:spPr bwMode="auto">
          <a:xfrm>
            <a:off x="807964" y="3889192"/>
            <a:ext cx="431284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  <a:r>
              <a:rPr lang="et-EE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28" name="Text Box 45"/>
          <p:cNvSpPr txBox="1">
            <a:spLocks noChangeArrowheads="1"/>
          </p:cNvSpPr>
          <p:nvPr/>
        </p:nvSpPr>
        <p:spPr bwMode="auto">
          <a:xfrm>
            <a:off x="807964" y="4658518"/>
            <a:ext cx="431284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  <a:r>
              <a:rPr lang="et-EE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29" name="Text Box 46"/>
          <p:cNvSpPr txBox="1">
            <a:spLocks noChangeArrowheads="1"/>
          </p:cNvSpPr>
          <p:nvPr/>
        </p:nvSpPr>
        <p:spPr bwMode="auto">
          <a:xfrm>
            <a:off x="807964" y="5399833"/>
            <a:ext cx="431284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et-EE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30" name="Text Box 47"/>
          <p:cNvSpPr txBox="1">
            <a:spLocks noChangeArrowheads="1"/>
          </p:cNvSpPr>
          <p:nvPr/>
        </p:nvSpPr>
        <p:spPr bwMode="auto">
          <a:xfrm>
            <a:off x="919379" y="6139282"/>
            <a:ext cx="31986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t-EE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31" name="Text Box 48"/>
          <p:cNvSpPr txBox="1">
            <a:spLocks noChangeArrowheads="1"/>
          </p:cNvSpPr>
          <p:nvPr/>
        </p:nvSpPr>
        <p:spPr bwMode="auto">
          <a:xfrm>
            <a:off x="7597100" y="3162814"/>
            <a:ext cx="431284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80</a:t>
            </a:r>
          </a:p>
        </p:txBody>
      </p:sp>
      <p:sp>
        <p:nvSpPr>
          <p:cNvPr id="32" name="Text Box 49"/>
          <p:cNvSpPr txBox="1">
            <a:spLocks noChangeArrowheads="1"/>
          </p:cNvSpPr>
          <p:nvPr/>
        </p:nvSpPr>
        <p:spPr bwMode="auto">
          <a:xfrm>
            <a:off x="7597100" y="3889192"/>
            <a:ext cx="431284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  <a:r>
              <a:rPr lang="et-EE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33" name="Text Box 50"/>
          <p:cNvSpPr txBox="1">
            <a:spLocks noChangeArrowheads="1"/>
          </p:cNvSpPr>
          <p:nvPr/>
        </p:nvSpPr>
        <p:spPr bwMode="auto">
          <a:xfrm>
            <a:off x="7597100" y="4658518"/>
            <a:ext cx="431284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  <a:r>
              <a:rPr lang="et-EE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34" name="Text Box 51"/>
          <p:cNvSpPr txBox="1">
            <a:spLocks noChangeArrowheads="1"/>
          </p:cNvSpPr>
          <p:nvPr/>
        </p:nvSpPr>
        <p:spPr bwMode="auto">
          <a:xfrm>
            <a:off x="7597100" y="5399833"/>
            <a:ext cx="431284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et-EE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35" name="Text Box 52"/>
          <p:cNvSpPr txBox="1">
            <a:spLocks noChangeArrowheads="1"/>
          </p:cNvSpPr>
          <p:nvPr/>
        </p:nvSpPr>
        <p:spPr bwMode="auto">
          <a:xfrm>
            <a:off x="7597100" y="6139282"/>
            <a:ext cx="319869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36" name="Text Box 53"/>
          <p:cNvSpPr txBox="1">
            <a:spLocks noChangeArrowheads="1"/>
          </p:cNvSpPr>
          <p:nvPr/>
        </p:nvSpPr>
        <p:spPr bwMode="auto">
          <a:xfrm>
            <a:off x="1046968" y="6365225"/>
            <a:ext cx="654115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1950</a:t>
            </a:r>
            <a:endParaRPr lang="et-EE" sz="1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7" name="Text Box 54"/>
          <p:cNvSpPr txBox="1">
            <a:spLocks noChangeArrowheads="1"/>
          </p:cNvSpPr>
          <p:nvPr/>
        </p:nvSpPr>
        <p:spPr bwMode="auto">
          <a:xfrm>
            <a:off x="2364182" y="6365225"/>
            <a:ext cx="654115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2000</a:t>
            </a:r>
            <a:endParaRPr lang="et-EE" sz="1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8" name="Text Box 55"/>
          <p:cNvSpPr txBox="1">
            <a:spLocks noChangeArrowheads="1"/>
          </p:cNvSpPr>
          <p:nvPr/>
        </p:nvSpPr>
        <p:spPr bwMode="auto">
          <a:xfrm>
            <a:off x="3909618" y="6365225"/>
            <a:ext cx="431284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50</a:t>
            </a:r>
            <a:endParaRPr lang="et-EE" sz="1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9" name="Text Box 56"/>
          <p:cNvSpPr txBox="1">
            <a:spLocks noChangeArrowheads="1"/>
          </p:cNvSpPr>
          <p:nvPr/>
        </p:nvSpPr>
        <p:spPr bwMode="auto">
          <a:xfrm>
            <a:off x="3183622" y="6365225"/>
            <a:ext cx="431284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25</a:t>
            </a:r>
            <a:endParaRPr lang="et-EE" sz="1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0" name="Text Box 57"/>
          <p:cNvSpPr txBox="1">
            <a:spLocks noChangeArrowheads="1"/>
          </p:cNvSpPr>
          <p:nvPr/>
        </p:nvSpPr>
        <p:spPr bwMode="auto">
          <a:xfrm>
            <a:off x="1771166" y="6365225"/>
            <a:ext cx="431284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75</a:t>
            </a:r>
            <a:endParaRPr lang="et-EE" sz="1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1" name="Text Box 58"/>
          <p:cNvSpPr txBox="1">
            <a:spLocks noChangeArrowheads="1"/>
          </p:cNvSpPr>
          <p:nvPr/>
        </p:nvSpPr>
        <p:spPr bwMode="auto">
          <a:xfrm>
            <a:off x="4439739" y="6365225"/>
            <a:ext cx="654115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1950</a:t>
            </a:r>
            <a:endParaRPr lang="et-EE" sz="1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2" name="Text Box 59"/>
          <p:cNvSpPr txBox="1">
            <a:spLocks noChangeArrowheads="1"/>
          </p:cNvSpPr>
          <p:nvPr/>
        </p:nvSpPr>
        <p:spPr bwMode="auto">
          <a:xfrm>
            <a:off x="5756953" y="6365225"/>
            <a:ext cx="654115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2000</a:t>
            </a:r>
            <a:endParaRPr lang="et-EE" sz="1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3" name="Text Box 60"/>
          <p:cNvSpPr txBox="1">
            <a:spLocks noChangeArrowheads="1"/>
          </p:cNvSpPr>
          <p:nvPr/>
        </p:nvSpPr>
        <p:spPr bwMode="auto">
          <a:xfrm>
            <a:off x="7302389" y="6365225"/>
            <a:ext cx="431284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50</a:t>
            </a:r>
            <a:endParaRPr lang="et-EE" sz="1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4" name="Text Box 61"/>
          <p:cNvSpPr txBox="1">
            <a:spLocks noChangeArrowheads="1"/>
          </p:cNvSpPr>
          <p:nvPr/>
        </p:nvSpPr>
        <p:spPr bwMode="auto">
          <a:xfrm>
            <a:off x="6576393" y="6365225"/>
            <a:ext cx="431284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25</a:t>
            </a:r>
            <a:endParaRPr lang="et-EE" sz="1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5" name="Text Box 62"/>
          <p:cNvSpPr txBox="1">
            <a:spLocks noChangeArrowheads="1"/>
          </p:cNvSpPr>
          <p:nvPr/>
        </p:nvSpPr>
        <p:spPr bwMode="auto">
          <a:xfrm>
            <a:off x="5163936" y="6365225"/>
            <a:ext cx="431284" cy="35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75</a:t>
            </a:r>
            <a:endParaRPr lang="et-EE" sz="1400" b="1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2" name="Rectangle 89"/>
          <p:cNvSpPr>
            <a:spLocks noChangeArrowheads="1"/>
          </p:cNvSpPr>
          <p:nvPr/>
        </p:nvSpPr>
        <p:spPr bwMode="auto">
          <a:xfrm>
            <a:off x="791791" y="1556940"/>
            <a:ext cx="7234797" cy="5256436"/>
          </a:xfrm>
          <a:prstGeom prst="rect">
            <a:avLst/>
          </a:prstGeom>
          <a:noFill/>
          <a:ln w="7938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21" name="Line 138"/>
          <p:cNvSpPr>
            <a:spLocks noChangeShapeType="1"/>
          </p:cNvSpPr>
          <p:nvPr/>
        </p:nvSpPr>
        <p:spPr bwMode="auto">
          <a:xfrm>
            <a:off x="1187624" y="1784750"/>
            <a:ext cx="362998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t-EE">
              <a:solidFill>
                <a:schemeClr val="bg1"/>
              </a:solidFill>
            </a:endParaRPr>
          </a:p>
        </p:txBody>
      </p:sp>
      <p:sp>
        <p:nvSpPr>
          <p:cNvPr id="122" name="Line 139"/>
          <p:cNvSpPr>
            <a:spLocks noChangeShapeType="1"/>
          </p:cNvSpPr>
          <p:nvPr/>
        </p:nvSpPr>
        <p:spPr bwMode="auto">
          <a:xfrm>
            <a:off x="1187624" y="2107793"/>
            <a:ext cx="36299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t-EE">
              <a:solidFill>
                <a:schemeClr val="bg1"/>
              </a:solidFill>
            </a:endParaRPr>
          </a:p>
        </p:txBody>
      </p:sp>
      <p:sp>
        <p:nvSpPr>
          <p:cNvPr id="123" name="Line 140"/>
          <p:cNvSpPr>
            <a:spLocks noChangeShapeType="1"/>
          </p:cNvSpPr>
          <p:nvPr/>
        </p:nvSpPr>
        <p:spPr bwMode="auto">
          <a:xfrm>
            <a:off x="1187624" y="2428967"/>
            <a:ext cx="362998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et-EE">
              <a:solidFill>
                <a:schemeClr val="bg1"/>
              </a:solidFill>
            </a:endParaRPr>
          </a:p>
        </p:txBody>
      </p:sp>
      <p:sp>
        <p:nvSpPr>
          <p:cNvPr id="124" name="Line 141"/>
          <p:cNvSpPr>
            <a:spLocks noChangeShapeType="1"/>
          </p:cNvSpPr>
          <p:nvPr/>
        </p:nvSpPr>
        <p:spPr bwMode="auto">
          <a:xfrm>
            <a:off x="1187624" y="2763213"/>
            <a:ext cx="362998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t-EE">
              <a:solidFill>
                <a:schemeClr val="bg1"/>
              </a:solidFill>
            </a:endParaRPr>
          </a:p>
        </p:txBody>
      </p:sp>
      <p:sp>
        <p:nvSpPr>
          <p:cNvPr id="125" name="Line 142"/>
          <p:cNvSpPr>
            <a:spLocks noChangeShapeType="1"/>
          </p:cNvSpPr>
          <p:nvPr/>
        </p:nvSpPr>
        <p:spPr bwMode="auto">
          <a:xfrm>
            <a:off x="1187624" y="3043307"/>
            <a:ext cx="362998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t-EE">
              <a:solidFill>
                <a:schemeClr val="bg1"/>
              </a:solidFill>
            </a:endParaRPr>
          </a:p>
        </p:txBody>
      </p:sp>
      <p:sp>
        <p:nvSpPr>
          <p:cNvPr id="127" name="Line 144"/>
          <p:cNvSpPr>
            <a:spLocks noChangeShapeType="1"/>
          </p:cNvSpPr>
          <p:nvPr/>
        </p:nvSpPr>
        <p:spPr bwMode="auto">
          <a:xfrm>
            <a:off x="4581702" y="1784750"/>
            <a:ext cx="362998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t-EE">
              <a:solidFill>
                <a:schemeClr val="bg1"/>
              </a:solidFill>
            </a:endParaRPr>
          </a:p>
        </p:txBody>
      </p:sp>
      <p:sp>
        <p:nvSpPr>
          <p:cNvPr id="128" name="Line 145"/>
          <p:cNvSpPr>
            <a:spLocks noChangeShapeType="1"/>
          </p:cNvSpPr>
          <p:nvPr/>
        </p:nvSpPr>
        <p:spPr bwMode="auto">
          <a:xfrm>
            <a:off x="4581702" y="2107793"/>
            <a:ext cx="36299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t-EE">
              <a:solidFill>
                <a:schemeClr val="bg1"/>
              </a:solidFill>
            </a:endParaRPr>
          </a:p>
        </p:txBody>
      </p:sp>
      <p:sp>
        <p:nvSpPr>
          <p:cNvPr id="129" name="Line 146"/>
          <p:cNvSpPr>
            <a:spLocks noChangeShapeType="1"/>
          </p:cNvSpPr>
          <p:nvPr/>
        </p:nvSpPr>
        <p:spPr bwMode="auto">
          <a:xfrm>
            <a:off x="4581702" y="2428967"/>
            <a:ext cx="362998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et-EE">
              <a:solidFill>
                <a:schemeClr val="bg1"/>
              </a:solidFill>
            </a:endParaRPr>
          </a:p>
        </p:txBody>
      </p:sp>
      <p:sp>
        <p:nvSpPr>
          <p:cNvPr id="130" name="Line 147"/>
          <p:cNvSpPr>
            <a:spLocks noChangeShapeType="1"/>
          </p:cNvSpPr>
          <p:nvPr/>
        </p:nvSpPr>
        <p:spPr bwMode="auto">
          <a:xfrm>
            <a:off x="4581702" y="2763213"/>
            <a:ext cx="362998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t-EE">
              <a:solidFill>
                <a:schemeClr val="bg1"/>
              </a:solidFill>
            </a:endParaRPr>
          </a:p>
        </p:txBody>
      </p:sp>
      <p:sp>
        <p:nvSpPr>
          <p:cNvPr id="131" name="Line 148"/>
          <p:cNvSpPr>
            <a:spLocks noChangeShapeType="1"/>
          </p:cNvSpPr>
          <p:nvPr/>
        </p:nvSpPr>
        <p:spPr bwMode="auto">
          <a:xfrm>
            <a:off x="4581702" y="3043307"/>
            <a:ext cx="362998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t-EE">
              <a:solidFill>
                <a:schemeClr val="bg1"/>
              </a:solidFill>
            </a:endParaRPr>
          </a:p>
        </p:txBody>
      </p:sp>
      <p:sp>
        <p:nvSpPr>
          <p:cNvPr id="132" name="Rectangle 149"/>
          <p:cNvSpPr>
            <a:spLocks noChangeArrowheads="1"/>
          </p:cNvSpPr>
          <p:nvPr/>
        </p:nvSpPr>
        <p:spPr bwMode="auto">
          <a:xfrm>
            <a:off x="4339106" y="3250577"/>
            <a:ext cx="161732" cy="321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t-EE"/>
          </a:p>
        </p:txBody>
      </p:sp>
      <p:sp>
        <p:nvSpPr>
          <p:cNvPr id="133" name="Text Box 20"/>
          <p:cNvSpPr txBox="1">
            <a:spLocks noChangeArrowheads="1"/>
          </p:cNvSpPr>
          <p:nvPr/>
        </p:nvSpPr>
        <p:spPr bwMode="auto">
          <a:xfrm>
            <a:off x="2038350" y="1125538"/>
            <a:ext cx="505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altLang="ja-J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Above</a:t>
            </a:r>
            <a:r>
              <a:rPr lang="et-EE" altLang="ja-J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65 </a:t>
            </a:r>
            <a:r>
              <a:rPr lang="et-EE" altLang="ja-J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</a:t>
            </a:r>
            <a:r>
              <a:rPr lang="et-EE" altLang="ja-J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% </a:t>
            </a:r>
            <a:r>
              <a:rPr lang="et-EE" altLang="ja-J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of</a:t>
            </a:r>
            <a:r>
              <a:rPr lang="et-EE" altLang="ja-J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t-EE" altLang="ja-J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people</a:t>
            </a:r>
            <a:r>
              <a:rPr lang="et-EE" altLang="ja-J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t-EE" altLang="ja-J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</a:t>
            </a:r>
            <a:r>
              <a:rPr lang="et-EE" altLang="ja-J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t-EE" altLang="ja-J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working</a:t>
            </a:r>
            <a:r>
              <a:rPr lang="et-EE" altLang="ja-J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t-EE" altLang="ja-J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age</a:t>
            </a:r>
            <a:endParaRPr lang="et-E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004048" y="1628800"/>
            <a:ext cx="2865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</a:t>
            </a:r>
            <a:r>
              <a:rPr lang="et-E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t-E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developed</a:t>
            </a:r>
            <a:r>
              <a:rPr lang="et-E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</a:t>
            </a:r>
            <a:endParaRPr lang="et-E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004048" y="1907540"/>
            <a:ext cx="86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</a:t>
            </a:r>
            <a:endParaRPr lang="et-E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019160" y="220486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</a:t>
            </a:r>
            <a:endParaRPr lang="et-E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004048" y="2555612"/>
            <a:ext cx="580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</a:t>
            </a:r>
            <a:endParaRPr lang="et-E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5004048" y="2843644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</a:t>
            </a:r>
            <a:endParaRPr lang="et-E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1619672" y="1619508"/>
            <a:ext cx="2914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</a:t>
            </a:r>
            <a:r>
              <a:rPr lang="et-E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t-E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</a:t>
            </a:r>
            <a:r>
              <a:rPr lang="et-E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</a:t>
            </a:r>
            <a:endParaRPr lang="et-E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1547664" y="1907540"/>
            <a:ext cx="242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</a:t>
            </a:r>
            <a:r>
              <a:rPr lang="et-E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t-E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Eastern</a:t>
            </a:r>
            <a:r>
              <a:rPr lang="et-E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</a:t>
            </a:r>
            <a:endParaRPr lang="et-E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547664" y="2267580"/>
            <a:ext cx="149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Latin</a:t>
            </a:r>
            <a:r>
              <a:rPr lang="et-E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</a:t>
            </a:r>
            <a:endParaRPr lang="et-E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1547664" y="2555612"/>
            <a:ext cx="2610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Middle</a:t>
            </a:r>
            <a:r>
              <a:rPr lang="et-E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East, </a:t>
            </a:r>
            <a:r>
              <a:rPr lang="et-E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</a:t>
            </a:r>
            <a:r>
              <a:rPr lang="et-E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Asia</a:t>
            </a:r>
            <a:endParaRPr lang="et-E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1547664" y="2843644"/>
            <a:ext cx="744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Africa</a:t>
            </a:r>
            <a:endParaRPr lang="et-E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stkülik 3"/>
          <p:cNvSpPr/>
          <p:nvPr/>
        </p:nvSpPr>
        <p:spPr>
          <a:xfrm>
            <a:off x="2391817" y="116632"/>
            <a:ext cx="41243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t-EE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Europe</a:t>
            </a:r>
            <a:r>
              <a:rPr lang="et-EE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t-EE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is</a:t>
            </a:r>
            <a:r>
              <a:rPr lang="et-EE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t-EE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old</a:t>
            </a:r>
            <a:r>
              <a:rPr lang="et-EE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t-EE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7" name="Text Box 20"/>
          <p:cNvSpPr txBox="1">
            <a:spLocks noChangeArrowheads="1"/>
          </p:cNvSpPr>
          <p:nvPr/>
        </p:nvSpPr>
        <p:spPr bwMode="auto">
          <a:xfrm>
            <a:off x="971550" y="1125538"/>
            <a:ext cx="7262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altLang="ja-J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Employed</a:t>
            </a:r>
            <a:r>
              <a:rPr lang="et-EE" altLang="ja-J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t-EE" altLang="ja-J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</a:t>
            </a:r>
            <a:r>
              <a:rPr lang="et-EE" altLang="ja-J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t-EE" altLang="ja-J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one</a:t>
            </a:r>
            <a:r>
              <a:rPr lang="et-EE" altLang="ja-J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t-EE" altLang="ja-J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retiree</a:t>
            </a:r>
            <a:r>
              <a:rPr lang="et-EE" altLang="ja-J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t-EE" altLang="ja-J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not</a:t>
            </a:r>
            <a:r>
              <a:rPr lang="et-EE" altLang="ja-J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t-EE" altLang="ja-J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employed</a:t>
            </a:r>
            <a:r>
              <a:rPr lang="et-EE" altLang="ja-J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t-EE" altLang="ja-J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person</a:t>
            </a:r>
            <a:r>
              <a:rPr lang="et-EE" altLang="ja-J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t-EE" altLang="ja-JP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above</a:t>
            </a:r>
            <a:r>
              <a:rPr lang="et-EE" altLang="ja-JP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55)</a:t>
            </a:r>
            <a:endParaRPr lang="et-E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Slaidinumbri kohatäide 4"/>
          <p:cNvSpPr>
            <a:spLocks noGrp="1"/>
          </p:cNvSpPr>
          <p:nvPr>
            <p:ph type="sldNum" sz="quarter" idx="12"/>
          </p:nvPr>
        </p:nvSpPr>
        <p:spPr>
          <a:xfrm>
            <a:off x="6121400" y="6100763"/>
            <a:ext cx="1905000" cy="457200"/>
          </a:xfrm>
        </p:spPr>
        <p:txBody>
          <a:bodyPr/>
          <a:lstStyle/>
          <a:p>
            <a:pPr>
              <a:defRPr/>
            </a:pPr>
            <a:fld id="{6CB9808A-E24E-4AFC-8446-E58D9D12027A}" type="slidenum">
              <a:rPr lang="en-GB"/>
              <a:pPr>
                <a:defRPr/>
              </a:pPr>
              <a:t>12</a:t>
            </a:fld>
            <a:endParaRPr lang="en-GB"/>
          </a:p>
        </p:txBody>
      </p:sp>
      <p:sp>
        <p:nvSpPr>
          <p:cNvPr id="70" name="Text Box 15"/>
          <p:cNvSpPr txBox="1">
            <a:spLocks noChangeArrowheads="1"/>
          </p:cNvSpPr>
          <p:nvPr/>
        </p:nvSpPr>
        <p:spPr bwMode="auto">
          <a:xfrm>
            <a:off x="1441451" y="6227763"/>
            <a:ext cx="145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t-EE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    USA      </a:t>
            </a:r>
          </a:p>
        </p:txBody>
      </p:sp>
      <p:sp>
        <p:nvSpPr>
          <p:cNvPr id="71" name="Text Box 16"/>
          <p:cNvSpPr txBox="1">
            <a:spLocks noChangeArrowheads="1"/>
          </p:cNvSpPr>
          <p:nvPr/>
        </p:nvSpPr>
        <p:spPr bwMode="auto">
          <a:xfrm>
            <a:off x="3243263" y="6227763"/>
            <a:ext cx="777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  UK  </a:t>
            </a:r>
          </a:p>
        </p:txBody>
      </p:sp>
      <p:sp>
        <p:nvSpPr>
          <p:cNvPr id="73" name="Text Box 17"/>
          <p:cNvSpPr txBox="1">
            <a:spLocks noChangeArrowheads="1"/>
          </p:cNvSpPr>
          <p:nvPr/>
        </p:nvSpPr>
        <p:spPr bwMode="auto">
          <a:xfrm>
            <a:off x="4395788" y="6227763"/>
            <a:ext cx="885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Germ.</a:t>
            </a:r>
          </a:p>
        </p:txBody>
      </p:sp>
      <p:sp>
        <p:nvSpPr>
          <p:cNvPr id="74" name="Text Box 18"/>
          <p:cNvSpPr txBox="1">
            <a:spLocks noChangeArrowheads="1"/>
          </p:cNvSpPr>
          <p:nvPr/>
        </p:nvSpPr>
        <p:spPr bwMode="auto">
          <a:xfrm>
            <a:off x="5854701" y="6227763"/>
            <a:ext cx="963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t-EE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France</a:t>
            </a:r>
          </a:p>
        </p:txBody>
      </p:sp>
      <p:sp>
        <p:nvSpPr>
          <p:cNvPr id="75" name="Text Box 19"/>
          <p:cNvSpPr txBox="1">
            <a:spLocks noChangeArrowheads="1"/>
          </p:cNvSpPr>
          <p:nvPr/>
        </p:nvSpPr>
        <p:spPr bwMode="auto">
          <a:xfrm>
            <a:off x="7310438" y="6227763"/>
            <a:ext cx="733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t-EE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Italy</a:t>
            </a:r>
          </a:p>
        </p:txBody>
      </p:sp>
      <p:sp>
        <p:nvSpPr>
          <p:cNvPr id="76" name="Freeform 22"/>
          <p:cNvSpPr>
            <a:spLocks/>
          </p:cNvSpPr>
          <p:nvPr/>
        </p:nvSpPr>
        <p:spPr bwMode="auto">
          <a:xfrm>
            <a:off x="1455738" y="2517775"/>
            <a:ext cx="6946900" cy="3695700"/>
          </a:xfrm>
          <a:custGeom>
            <a:avLst/>
            <a:gdLst>
              <a:gd name="T0" fmla="*/ 0 w 4376"/>
              <a:gd name="T1" fmla="*/ 0 h 2328"/>
              <a:gd name="T2" fmla="*/ 0 w 4376"/>
              <a:gd name="T3" fmla="*/ 2328 h 2328"/>
              <a:gd name="T4" fmla="*/ 4376 w 4376"/>
              <a:gd name="T5" fmla="*/ 2328 h 2328"/>
              <a:gd name="T6" fmla="*/ 0 60000 65536"/>
              <a:gd name="T7" fmla="*/ 0 60000 65536"/>
              <a:gd name="T8" fmla="*/ 0 60000 65536"/>
              <a:gd name="T9" fmla="*/ 0 w 4376"/>
              <a:gd name="T10" fmla="*/ 0 h 2328"/>
              <a:gd name="T11" fmla="*/ 4376 w 4376"/>
              <a:gd name="T12" fmla="*/ 2328 h 23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76" h="2328">
                <a:moveTo>
                  <a:pt x="0" y="0"/>
                </a:moveTo>
                <a:lnTo>
                  <a:pt x="0" y="2328"/>
                </a:lnTo>
                <a:lnTo>
                  <a:pt x="4376" y="2328"/>
                </a:lnTo>
              </a:path>
            </a:pathLst>
          </a:custGeom>
          <a:noFill/>
          <a:ln w="9525" cap="flat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Line 23"/>
          <p:cNvSpPr>
            <a:spLocks noChangeShapeType="1"/>
          </p:cNvSpPr>
          <p:nvPr/>
        </p:nvSpPr>
        <p:spPr bwMode="auto">
          <a:xfrm>
            <a:off x="1366838" y="2505075"/>
            <a:ext cx="703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Line 24"/>
          <p:cNvSpPr>
            <a:spLocks noChangeShapeType="1"/>
          </p:cNvSpPr>
          <p:nvPr/>
        </p:nvSpPr>
        <p:spPr bwMode="auto">
          <a:xfrm>
            <a:off x="1366838" y="3025775"/>
            <a:ext cx="703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Line 25"/>
          <p:cNvSpPr>
            <a:spLocks noChangeShapeType="1"/>
          </p:cNvSpPr>
          <p:nvPr/>
        </p:nvSpPr>
        <p:spPr bwMode="auto">
          <a:xfrm>
            <a:off x="1366838" y="3571875"/>
            <a:ext cx="703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Line 26"/>
          <p:cNvSpPr>
            <a:spLocks noChangeShapeType="1"/>
          </p:cNvSpPr>
          <p:nvPr/>
        </p:nvSpPr>
        <p:spPr bwMode="auto">
          <a:xfrm>
            <a:off x="1366838" y="4092575"/>
            <a:ext cx="703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Line 27"/>
          <p:cNvSpPr>
            <a:spLocks noChangeShapeType="1"/>
          </p:cNvSpPr>
          <p:nvPr/>
        </p:nvSpPr>
        <p:spPr bwMode="auto">
          <a:xfrm>
            <a:off x="1366838" y="4613275"/>
            <a:ext cx="703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Line 28"/>
          <p:cNvSpPr>
            <a:spLocks noChangeShapeType="1"/>
          </p:cNvSpPr>
          <p:nvPr/>
        </p:nvSpPr>
        <p:spPr bwMode="auto">
          <a:xfrm>
            <a:off x="1366838" y="5146675"/>
            <a:ext cx="703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Line 29"/>
          <p:cNvSpPr>
            <a:spLocks noChangeShapeType="1"/>
          </p:cNvSpPr>
          <p:nvPr/>
        </p:nvSpPr>
        <p:spPr bwMode="auto">
          <a:xfrm>
            <a:off x="1366838" y="5680075"/>
            <a:ext cx="703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Text Box 30"/>
          <p:cNvSpPr txBox="1">
            <a:spLocks noChangeArrowheads="1"/>
          </p:cNvSpPr>
          <p:nvPr/>
        </p:nvSpPr>
        <p:spPr bwMode="auto">
          <a:xfrm>
            <a:off x="684213" y="2276475"/>
            <a:ext cx="5100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3,5</a:t>
            </a:r>
          </a:p>
        </p:txBody>
      </p:sp>
      <p:sp>
        <p:nvSpPr>
          <p:cNvPr id="85" name="Text Box 31"/>
          <p:cNvSpPr txBox="1">
            <a:spLocks noChangeArrowheads="1"/>
          </p:cNvSpPr>
          <p:nvPr/>
        </p:nvSpPr>
        <p:spPr bwMode="auto">
          <a:xfrm>
            <a:off x="684213" y="2809875"/>
            <a:ext cx="5100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3,0</a:t>
            </a:r>
          </a:p>
        </p:txBody>
      </p:sp>
      <p:sp>
        <p:nvSpPr>
          <p:cNvPr id="86" name="Text Box 32"/>
          <p:cNvSpPr txBox="1">
            <a:spLocks noChangeArrowheads="1"/>
          </p:cNvSpPr>
          <p:nvPr/>
        </p:nvSpPr>
        <p:spPr bwMode="auto">
          <a:xfrm>
            <a:off x="684213" y="3368675"/>
            <a:ext cx="5100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2,5</a:t>
            </a:r>
          </a:p>
        </p:txBody>
      </p:sp>
      <p:sp>
        <p:nvSpPr>
          <p:cNvPr id="87" name="Text Box 33"/>
          <p:cNvSpPr txBox="1">
            <a:spLocks noChangeArrowheads="1"/>
          </p:cNvSpPr>
          <p:nvPr/>
        </p:nvSpPr>
        <p:spPr bwMode="auto">
          <a:xfrm>
            <a:off x="684213" y="3889375"/>
            <a:ext cx="5100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2,0</a:t>
            </a:r>
          </a:p>
        </p:txBody>
      </p:sp>
      <p:sp>
        <p:nvSpPr>
          <p:cNvPr id="88" name="Text Box 34"/>
          <p:cNvSpPr txBox="1">
            <a:spLocks noChangeArrowheads="1"/>
          </p:cNvSpPr>
          <p:nvPr/>
        </p:nvSpPr>
        <p:spPr bwMode="auto">
          <a:xfrm>
            <a:off x="684213" y="4410075"/>
            <a:ext cx="5100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</a:t>
            </a:r>
          </a:p>
        </p:txBody>
      </p:sp>
      <p:sp>
        <p:nvSpPr>
          <p:cNvPr id="89" name="Text Box 35"/>
          <p:cNvSpPr txBox="1">
            <a:spLocks noChangeArrowheads="1"/>
          </p:cNvSpPr>
          <p:nvPr/>
        </p:nvSpPr>
        <p:spPr bwMode="auto">
          <a:xfrm>
            <a:off x="684213" y="4943475"/>
            <a:ext cx="5100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1,0</a:t>
            </a:r>
          </a:p>
        </p:txBody>
      </p:sp>
      <p:sp>
        <p:nvSpPr>
          <p:cNvPr id="90" name="Text Box 36"/>
          <p:cNvSpPr txBox="1">
            <a:spLocks noChangeArrowheads="1"/>
          </p:cNvSpPr>
          <p:nvPr/>
        </p:nvSpPr>
        <p:spPr bwMode="auto">
          <a:xfrm>
            <a:off x="684213" y="5502275"/>
            <a:ext cx="5100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0,5</a:t>
            </a:r>
          </a:p>
        </p:txBody>
      </p:sp>
      <p:sp>
        <p:nvSpPr>
          <p:cNvPr id="91" name="Rectangle 37"/>
          <p:cNvSpPr>
            <a:spLocks noChangeArrowheads="1"/>
          </p:cNvSpPr>
          <p:nvPr/>
        </p:nvSpPr>
        <p:spPr bwMode="auto">
          <a:xfrm>
            <a:off x="1771651" y="2733675"/>
            <a:ext cx="393700" cy="34798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Rectangle 38"/>
          <p:cNvSpPr>
            <a:spLocks noChangeArrowheads="1"/>
          </p:cNvSpPr>
          <p:nvPr/>
        </p:nvSpPr>
        <p:spPr bwMode="auto">
          <a:xfrm>
            <a:off x="2165351" y="3978275"/>
            <a:ext cx="393700" cy="2235200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" name="Rectangle 39"/>
          <p:cNvSpPr>
            <a:spLocks noChangeArrowheads="1"/>
          </p:cNvSpPr>
          <p:nvPr/>
        </p:nvSpPr>
        <p:spPr bwMode="auto">
          <a:xfrm>
            <a:off x="3219451" y="3686175"/>
            <a:ext cx="393700" cy="25273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Rectangle 40"/>
          <p:cNvSpPr>
            <a:spLocks noChangeArrowheads="1"/>
          </p:cNvSpPr>
          <p:nvPr/>
        </p:nvSpPr>
        <p:spPr bwMode="auto">
          <a:xfrm>
            <a:off x="3613151" y="4410075"/>
            <a:ext cx="406400" cy="1803400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Rectangle 41"/>
          <p:cNvSpPr>
            <a:spLocks noChangeArrowheads="1"/>
          </p:cNvSpPr>
          <p:nvPr/>
        </p:nvSpPr>
        <p:spPr bwMode="auto">
          <a:xfrm>
            <a:off x="4552951" y="4092575"/>
            <a:ext cx="393700" cy="21209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" name="Rectangle 42"/>
          <p:cNvSpPr>
            <a:spLocks noChangeArrowheads="1"/>
          </p:cNvSpPr>
          <p:nvPr/>
        </p:nvSpPr>
        <p:spPr bwMode="auto">
          <a:xfrm>
            <a:off x="4946651" y="4829175"/>
            <a:ext cx="406400" cy="1384300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Rectangle 43"/>
          <p:cNvSpPr>
            <a:spLocks noChangeArrowheads="1"/>
          </p:cNvSpPr>
          <p:nvPr/>
        </p:nvSpPr>
        <p:spPr bwMode="auto">
          <a:xfrm>
            <a:off x="5924551" y="4232275"/>
            <a:ext cx="406400" cy="19812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" name="Rectangle 44"/>
          <p:cNvSpPr>
            <a:spLocks noChangeArrowheads="1"/>
          </p:cNvSpPr>
          <p:nvPr/>
        </p:nvSpPr>
        <p:spPr bwMode="auto">
          <a:xfrm>
            <a:off x="6330951" y="4943475"/>
            <a:ext cx="406400" cy="1270000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Rectangle 45"/>
          <p:cNvSpPr>
            <a:spLocks noChangeArrowheads="1"/>
          </p:cNvSpPr>
          <p:nvPr/>
        </p:nvSpPr>
        <p:spPr bwMode="auto">
          <a:xfrm>
            <a:off x="7258051" y="4727575"/>
            <a:ext cx="406400" cy="14859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Rectangle 46"/>
          <p:cNvSpPr>
            <a:spLocks noChangeArrowheads="1"/>
          </p:cNvSpPr>
          <p:nvPr/>
        </p:nvSpPr>
        <p:spPr bwMode="auto">
          <a:xfrm>
            <a:off x="7664451" y="5133975"/>
            <a:ext cx="406400" cy="1079500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" name="Rectangle 47"/>
          <p:cNvSpPr>
            <a:spLocks noChangeArrowheads="1"/>
          </p:cNvSpPr>
          <p:nvPr/>
        </p:nvSpPr>
        <p:spPr bwMode="auto">
          <a:xfrm>
            <a:off x="2393951" y="2581275"/>
            <a:ext cx="342900" cy="3429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Text Box 48"/>
          <p:cNvSpPr txBox="1">
            <a:spLocks noChangeArrowheads="1"/>
          </p:cNvSpPr>
          <p:nvPr/>
        </p:nvSpPr>
        <p:spPr bwMode="auto">
          <a:xfrm>
            <a:off x="2784476" y="2566988"/>
            <a:ext cx="7040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</a:t>
            </a:r>
          </a:p>
        </p:txBody>
      </p:sp>
      <p:sp>
        <p:nvSpPr>
          <p:cNvPr id="103" name="Rectangle 49"/>
          <p:cNvSpPr>
            <a:spLocks noChangeArrowheads="1"/>
          </p:cNvSpPr>
          <p:nvPr/>
        </p:nvSpPr>
        <p:spPr bwMode="auto">
          <a:xfrm>
            <a:off x="2393951" y="3114675"/>
            <a:ext cx="342900" cy="342900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" name="Text Box 50"/>
          <p:cNvSpPr txBox="1">
            <a:spLocks noChangeArrowheads="1"/>
          </p:cNvSpPr>
          <p:nvPr/>
        </p:nvSpPr>
        <p:spPr bwMode="auto">
          <a:xfrm>
            <a:off x="2784476" y="3100388"/>
            <a:ext cx="7040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2030</a:t>
            </a:r>
          </a:p>
        </p:txBody>
      </p:sp>
      <p:sp>
        <p:nvSpPr>
          <p:cNvPr id="105" name="Ristkülik 104"/>
          <p:cNvSpPr/>
          <p:nvPr/>
        </p:nvSpPr>
        <p:spPr>
          <a:xfrm>
            <a:off x="323528" y="1628800"/>
            <a:ext cx="4105034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t-EE" sz="24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How</a:t>
            </a:r>
            <a:r>
              <a:rPr lang="et-EE" sz="2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t-EE" sz="24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about</a:t>
            </a:r>
            <a:r>
              <a:rPr lang="et-EE" sz="2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t-EE" sz="24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</a:t>
            </a:r>
            <a:r>
              <a:rPr lang="et-EE" sz="2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pension </a:t>
            </a:r>
            <a:r>
              <a:rPr lang="et-EE" sz="24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funds</a:t>
            </a:r>
            <a:r>
              <a:rPr lang="et-EE" sz="2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</a:p>
          <a:p>
            <a:pPr algn="ctr">
              <a:defRPr/>
            </a:pPr>
            <a:r>
              <a:rPr lang="et-EE" sz="24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</a:t>
            </a:r>
            <a:r>
              <a:rPr lang="et-EE" sz="2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t-EE" sz="24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trueth</a:t>
            </a:r>
            <a:r>
              <a:rPr lang="et-EE" sz="2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t-EE" sz="24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is</a:t>
            </a:r>
            <a:r>
              <a:rPr lang="et-EE" sz="2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…..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64088" y="1710518"/>
            <a:ext cx="3779912" cy="2366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stkülik 3"/>
          <p:cNvSpPr/>
          <p:nvPr/>
        </p:nvSpPr>
        <p:spPr>
          <a:xfrm>
            <a:off x="178621" y="98048"/>
            <a:ext cx="3247812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t-EE" sz="42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Europe</a:t>
            </a:r>
            <a:r>
              <a:rPr lang="et-EE" sz="4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t-EE" sz="42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is</a:t>
            </a:r>
            <a:r>
              <a:rPr lang="et-EE" sz="4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t-EE" sz="42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old</a:t>
            </a:r>
            <a:r>
              <a:rPr lang="et-EE" sz="4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t-EE" sz="4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2951" y="0"/>
            <a:ext cx="55355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12" descr="Japan--robotics care for elderly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1615963"/>
            <a:ext cx="3563888" cy="52420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10630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stkülik 2"/>
          <p:cNvSpPr/>
          <p:nvPr/>
        </p:nvSpPr>
        <p:spPr>
          <a:xfrm>
            <a:off x="1835696" y="188640"/>
            <a:ext cx="6071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t-EE" sz="5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Where</a:t>
            </a:r>
            <a:r>
              <a:rPr lang="et-EE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are </a:t>
            </a:r>
            <a:r>
              <a:rPr lang="et-EE" sz="5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the</a:t>
            </a:r>
            <a:r>
              <a:rPr lang="et-EE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t-EE" sz="5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kids</a:t>
            </a:r>
            <a:r>
              <a:rPr lang="et-EE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?</a:t>
            </a:r>
            <a:endParaRPr lang="et-EE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340768"/>
            <a:ext cx="8766887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Birth</a:t>
            </a:r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</a:t>
            </a:r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		</a:t>
            </a:r>
            <a:r>
              <a:rPr lang="et-EE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1,32	USA – 1,9 </a:t>
            </a:r>
          </a:p>
          <a:p>
            <a:r>
              <a:rPr lang="et-EE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</a:t>
            </a:r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labour</a:t>
            </a:r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participation</a:t>
            </a:r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</a:t>
            </a:r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t-EE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t-EE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55%	USA – 74%</a:t>
            </a:r>
          </a:p>
          <a:p>
            <a:r>
              <a:rPr lang="et-EE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</a:t>
            </a:r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retirement</a:t>
            </a:r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</a:t>
            </a:r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t-EE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</a:t>
            </a:r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</a:p>
          <a:p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r>
              <a:rPr lang="et-EE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54,8	USA – 64,2</a:t>
            </a:r>
          </a:p>
          <a:p>
            <a:endParaRPr lang="et-EE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t-EE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</a:t>
            </a:r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aged</a:t>
            </a:r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25-34 </a:t>
            </a:r>
            <a:r>
              <a:rPr lang="et-EE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still</a:t>
            </a:r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</a:t>
            </a:r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parents</a:t>
            </a:r>
            <a:r>
              <a:rPr lang="et-E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2008 (%):</a:t>
            </a:r>
          </a:p>
          <a:p>
            <a:r>
              <a:rPr lang="et-EE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Greece</a:t>
            </a:r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55, </a:t>
            </a:r>
            <a:r>
              <a:rPr lang="et-EE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Portugal – 48, Spain – 41,  </a:t>
            </a:r>
            <a:r>
              <a:rPr lang="et-EE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Finland</a:t>
            </a:r>
            <a:r>
              <a:rPr lang="et-E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8 </a:t>
            </a:r>
          </a:p>
        </p:txBody>
      </p:sp>
      <p:sp>
        <p:nvSpPr>
          <p:cNvPr id="5" name="Ristkülik 4"/>
          <p:cNvSpPr/>
          <p:nvPr/>
        </p:nvSpPr>
        <p:spPr>
          <a:xfrm>
            <a:off x="4072926" y="5293657"/>
            <a:ext cx="50945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t-EE" sz="38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This</a:t>
            </a:r>
            <a:r>
              <a:rPr lang="et-EE" sz="3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t-EE" sz="38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is</a:t>
            </a:r>
            <a:r>
              <a:rPr lang="et-EE" sz="3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t-EE" sz="38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dead</a:t>
            </a:r>
            <a:r>
              <a:rPr lang="et-EE" sz="3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end!</a:t>
            </a:r>
          </a:p>
          <a:p>
            <a:pPr algn="ctr"/>
            <a:r>
              <a:rPr lang="et-EE" sz="2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… </a:t>
            </a:r>
            <a:r>
              <a:rPr lang="et-EE" sz="2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replacing</a:t>
            </a:r>
            <a:r>
              <a:rPr lang="et-EE" sz="2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t-EE" sz="2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kids</a:t>
            </a:r>
            <a:r>
              <a:rPr lang="et-EE" sz="2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t-EE" sz="2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with</a:t>
            </a:r>
            <a:r>
              <a:rPr lang="et-EE" sz="2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t-EE" sz="2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the</a:t>
            </a:r>
            <a:r>
              <a:rPr lang="et-EE" sz="2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t-EE" sz="2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consumption</a:t>
            </a:r>
            <a:endParaRPr lang="et-EE" sz="2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65598" y="1412776"/>
            <a:ext cx="2486921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5105970"/>
            <a:ext cx="1829796" cy="175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835696" y="5438834"/>
            <a:ext cx="298165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Kids</a:t>
            </a:r>
            <a:r>
              <a:rPr lang="et-EE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are </a:t>
            </a:r>
          </a:p>
          <a:p>
            <a:r>
              <a:rPr lang="et-EE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t-EE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just </a:t>
            </a:r>
          </a:p>
          <a:p>
            <a:r>
              <a:rPr lang="et-EE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liabilities</a:t>
            </a:r>
            <a:r>
              <a:rPr lang="et-EE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t-EE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They</a:t>
            </a:r>
            <a:r>
              <a:rPr lang="et-EE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are </a:t>
            </a:r>
            <a:r>
              <a:rPr lang="et-EE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assets</a:t>
            </a:r>
            <a:r>
              <a:rPr lang="et-EE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t-EE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t-EE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well</a:t>
            </a:r>
            <a:r>
              <a:rPr lang="et-EE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t-EE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83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stkülik 2"/>
          <p:cNvSpPr/>
          <p:nvPr/>
        </p:nvSpPr>
        <p:spPr>
          <a:xfrm>
            <a:off x="2339752" y="188640"/>
            <a:ext cx="4321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t-EE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Europe</a:t>
            </a:r>
            <a:r>
              <a:rPr lang="et-E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</a:t>
            </a:r>
            <a:r>
              <a:rPr lang="et-E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lazy</a:t>
            </a:r>
            <a:r>
              <a:rPr lang="et-E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!</a:t>
            </a:r>
            <a:endParaRPr lang="et-E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249596"/>
            <a:ext cx="8112285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Annual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weeks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worked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employed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</a:p>
          <a:p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 – 46,2		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Sweden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36,0</a:t>
            </a:r>
          </a:p>
          <a:p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Holidays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vacation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weeks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7,9		USA – 3,9</a:t>
            </a:r>
          </a:p>
          <a:p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Absence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sickness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maternity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weeks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</a:p>
          <a:p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Sweden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3,7	USA – 0,96</a:t>
            </a:r>
          </a:p>
          <a:p>
            <a:endParaRPr lang="et-E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employed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400 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hours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</a:t>
            </a:r>
            <a:endParaRPr lang="et-EE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</a:t>
            </a:r>
            <a:endParaRPr lang="et-EE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t-EE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Estonian – 1950 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hours</a:t>
            </a:r>
            <a:endParaRPr lang="et-EE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t-E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talk 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productivity</a:t>
            </a:r>
            <a:r>
              <a:rPr lang="et-E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t-E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27459"/>
            <a:ext cx="14287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88224" y="4941168"/>
            <a:ext cx="2555776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stkülik 7"/>
          <p:cNvSpPr/>
          <p:nvPr/>
        </p:nvSpPr>
        <p:spPr>
          <a:xfrm>
            <a:off x="251520" y="116632"/>
            <a:ext cx="6158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t-EE" sz="5400" b="1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Europe</a:t>
            </a:r>
            <a:r>
              <a:rPr lang="et-EE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t-EE" sz="5400" b="1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</a:t>
            </a:r>
            <a:r>
              <a:rPr lang="et-EE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t-EE" sz="5400" b="1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indebted</a:t>
            </a:r>
            <a:r>
              <a:rPr lang="et-EE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!</a:t>
            </a:r>
            <a:endParaRPr lang="et-EE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istkülik 8"/>
          <p:cNvSpPr/>
          <p:nvPr/>
        </p:nvSpPr>
        <p:spPr>
          <a:xfrm>
            <a:off x="603250" y="1846263"/>
            <a:ext cx="8439150" cy="36893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cxnSp>
        <p:nvCxnSpPr>
          <p:cNvPr id="10" name="Sirgkonnektor 9"/>
          <p:cNvCxnSpPr/>
          <p:nvPr/>
        </p:nvCxnSpPr>
        <p:spPr>
          <a:xfrm>
            <a:off x="596900" y="2112963"/>
            <a:ext cx="8426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irgkonnektor 10"/>
          <p:cNvCxnSpPr/>
          <p:nvPr/>
        </p:nvCxnSpPr>
        <p:spPr>
          <a:xfrm>
            <a:off x="596900" y="2373313"/>
            <a:ext cx="8426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irgkonnektor 11"/>
          <p:cNvCxnSpPr/>
          <p:nvPr/>
        </p:nvCxnSpPr>
        <p:spPr>
          <a:xfrm>
            <a:off x="596900" y="2646363"/>
            <a:ext cx="8426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irgkonnektor 12"/>
          <p:cNvCxnSpPr/>
          <p:nvPr/>
        </p:nvCxnSpPr>
        <p:spPr>
          <a:xfrm>
            <a:off x="596900" y="2906713"/>
            <a:ext cx="8426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irgkonnektor 13"/>
          <p:cNvCxnSpPr/>
          <p:nvPr/>
        </p:nvCxnSpPr>
        <p:spPr>
          <a:xfrm>
            <a:off x="596900" y="3173413"/>
            <a:ext cx="8426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irgkonnektor 14"/>
          <p:cNvCxnSpPr/>
          <p:nvPr/>
        </p:nvCxnSpPr>
        <p:spPr>
          <a:xfrm>
            <a:off x="596900" y="3433763"/>
            <a:ext cx="8426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irgkonnektor 15"/>
          <p:cNvCxnSpPr/>
          <p:nvPr/>
        </p:nvCxnSpPr>
        <p:spPr>
          <a:xfrm>
            <a:off x="596900" y="3706813"/>
            <a:ext cx="8426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irgkonnektor 16"/>
          <p:cNvCxnSpPr/>
          <p:nvPr/>
        </p:nvCxnSpPr>
        <p:spPr>
          <a:xfrm>
            <a:off x="596900" y="3967163"/>
            <a:ext cx="8426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irgkonnektor 17"/>
          <p:cNvCxnSpPr/>
          <p:nvPr/>
        </p:nvCxnSpPr>
        <p:spPr>
          <a:xfrm>
            <a:off x="596900" y="4221163"/>
            <a:ext cx="8426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irgkonnektor 18"/>
          <p:cNvCxnSpPr/>
          <p:nvPr/>
        </p:nvCxnSpPr>
        <p:spPr>
          <a:xfrm>
            <a:off x="596900" y="4481513"/>
            <a:ext cx="8426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irgkonnektor 19"/>
          <p:cNvCxnSpPr/>
          <p:nvPr/>
        </p:nvCxnSpPr>
        <p:spPr>
          <a:xfrm>
            <a:off x="596900" y="4754563"/>
            <a:ext cx="8426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irgkonnektor 20"/>
          <p:cNvCxnSpPr/>
          <p:nvPr/>
        </p:nvCxnSpPr>
        <p:spPr>
          <a:xfrm>
            <a:off x="596900" y="5014913"/>
            <a:ext cx="8426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irgkonnektor 21"/>
          <p:cNvCxnSpPr/>
          <p:nvPr/>
        </p:nvCxnSpPr>
        <p:spPr>
          <a:xfrm>
            <a:off x="596900" y="5275263"/>
            <a:ext cx="8426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al 22"/>
          <p:cNvSpPr/>
          <p:nvPr/>
        </p:nvSpPr>
        <p:spPr>
          <a:xfrm>
            <a:off x="671513" y="5202238"/>
            <a:ext cx="142875" cy="1428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Ovaal 23"/>
          <p:cNvSpPr/>
          <p:nvPr/>
        </p:nvSpPr>
        <p:spPr>
          <a:xfrm>
            <a:off x="957263" y="504348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Ovaal 24"/>
          <p:cNvSpPr/>
          <p:nvPr/>
        </p:nvSpPr>
        <p:spPr>
          <a:xfrm>
            <a:off x="1262063" y="419893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26" name="Ovaal 25"/>
          <p:cNvSpPr/>
          <p:nvPr/>
        </p:nvSpPr>
        <p:spPr>
          <a:xfrm>
            <a:off x="1554163" y="476408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27" name="Ovaal 26"/>
          <p:cNvSpPr/>
          <p:nvPr/>
        </p:nvSpPr>
        <p:spPr>
          <a:xfrm>
            <a:off x="1833563" y="442118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28" name="Ovaal 27"/>
          <p:cNvSpPr/>
          <p:nvPr/>
        </p:nvSpPr>
        <p:spPr>
          <a:xfrm>
            <a:off x="2138363" y="504983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Ovaal 28"/>
          <p:cNvSpPr/>
          <p:nvPr/>
        </p:nvSpPr>
        <p:spPr>
          <a:xfrm>
            <a:off x="2424113" y="436403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30" name="Ovaal 29"/>
          <p:cNvSpPr/>
          <p:nvPr/>
        </p:nvSpPr>
        <p:spPr>
          <a:xfrm>
            <a:off x="2728913" y="328453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31" name="Ovaal 30"/>
          <p:cNvSpPr/>
          <p:nvPr/>
        </p:nvSpPr>
        <p:spPr>
          <a:xfrm>
            <a:off x="3033713" y="455453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32" name="Ovaal 31"/>
          <p:cNvSpPr/>
          <p:nvPr/>
        </p:nvSpPr>
        <p:spPr>
          <a:xfrm>
            <a:off x="3294063" y="440213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33" name="Ovaal 32"/>
          <p:cNvSpPr/>
          <p:nvPr/>
        </p:nvSpPr>
        <p:spPr>
          <a:xfrm>
            <a:off x="3592513" y="445293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34" name="Ovaal 33"/>
          <p:cNvSpPr/>
          <p:nvPr/>
        </p:nvSpPr>
        <p:spPr>
          <a:xfrm>
            <a:off x="3884613" y="423703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35" name="Ovaal 34"/>
          <p:cNvSpPr/>
          <p:nvPr/>
        </p:nvSpPr>
        <p:spPr>
          <a:xfrm>
            <a:off x="4164013" y="373538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36" name="Ovaal 35"/>
          <p:cNvSpPr/>
          <p:nvPr/>
        </p:nvSpPr>
        <p:spPr>
          <a:xfrm>
            <a:off x="4475163" y="432593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37" name="Ovaal 36"/>
          <p:cNvSpPr/>
          <p:nvPr/>
        </p:nvSpPr>
        <p:spPr>
          <a:xfrm>
            <a:off x="4760913" y="334803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38" name="Ovaal 37"/>
          <p:cNvSpPr/>
          <p:nvPr/>
        </p:nvSpPr>
        <p:spPr>
          <a:xfrm>
            <a:off x="5046663" y="397668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39" name="Ovaal 38"/>
          <p:cNvSpPr/>
          <p:nvPr/>
        </p:nvSpPr>
        <p:spPr>
          <a:xfrm>
            <a:off x="5332413" y="374173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40" name="Ovaal 39"/>
          <p:cNvSpPr/>
          <p:nvPr/>
        </p:nvSpPr>
        <p:spPr>
          <a:xfrm>
            <a:off x="5624513" y="393223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41" name="Ovaal 40"/>
          <p:cNvSpPr/>
          <p:nvPr/>
        </p:nvSpPr>
        <p:spPr>
          <a:xfrm>
            <a:off x="5935663" y="3379788"/>
            <a:ext cx="142875" cy="142875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/>
          </a:p>
        </p:txBody>
      </p:sp>
      <p:sp>
        <p:nvSpPr>
          <p:cNvPr id="42" name="Ovaal 41"/>
          <p:cNvSpPr/>
          <p:nvPr/>
        </p:nvSpPr>
        <p:spPr>
          <a:xfrm>
            <a:off x="6208713" y="352583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>
              <a:solidFill>
                <a:srgbClr val="FFFF00"/>
              </a:solidFill>
            </a:endParaRPr>
          </a:p>
        </p:txBody>
      </p:sp>
      <p:sp>
        <p:nvSpPr>
          <p:cNvPr id="43" name="Ovaal 42"/>
          <p:cNvSpPr/>
          <p:nvPr/>
        </p:nvSpPr>
        <p:spPr>
          <a:xfrm>
            <a:off x="6488113" y="360838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>
              <a:solidFill>
                <a:srgbClr val="FFFF00"/>
              </a:solidFill>
            </a:endParaRPr>
          </a:p>
        </p:txBody>
      </p:sp>
      <p:sp>
        <p:nvSpPr>
          <p:cNvPr id="44" name="Ovaal 43"/>
          <p:cNvSpPr/>
          <p:nvPr/>
        </p:nvSpPr>
        <p:spPr>
          <a:xfrm>
            <a:off x="6799263" y="324643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>
              <a:solidFill>
                <a:srgbClr val="FFFF00"/>
              </a:solidFill>
            </a:endParaRPr>
          </a:p>
        </p:txBody>
      </p:sp>
      <p:sp>
        <p:nvSpPr>
          <p:cNvPr id="45" name="Ovaal 44"/>
          <p:cNvSpPr/>
          <p:nvPr/>
        </p:nvSpPr>
        <p:spPr>
          <a:xfrm>
            <a:off x="7097713" y="330358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>
              <a:solidFill>
                <a:srgbClr val="FFFF00"/>
              </a:solidFill>
            </a:endParaRPr>
          </a:p>
        </p:txBody>
      </p:sp>
      <p:sp>
        <p:nvSpPr>
          <p:cNvPr id="46" name="Ovaal 45"/>
          <p:cNvSpPr/>
          <p:nvPr/>
        </p:nvSpPr>
        <p:spPr>
          <a:xfrm>
            <a:off x="7370763" y="344963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>
              <a:solidFill>
                <a:srgbClr val="FFFF00"/>
              </a:solidFill>
            </a:endParaRPr>
          </a:p>
        </p:txBody>
      </p:sp>
      <p:sp>
        <p:nvSpPr>
          <p:cNvPr id="47" name="Ovaal 46"/>
          <p:cNvSpPr/>
          <p:nvPr/>
        </p:nvSpPr>
        <p:spPr>
          <a:xfrm>
            <a:off x="7675563" y="336073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>
              <a:solidFill>
                <a:srgbClr val="FFFF00"/>
              </a:solidFill>
            </a:endParaRPr>
          </a:p>
        </p:txBody>
      </p:sp>
      <p:sp>
        <p:nvSpPr>
          <p:cNvPr id="48" name="Ovaal 47"/>
          <p:cNvSpPr/>
          <p:nvPr/>
        </p:nvSpPr>
        <p:spPr>
          <a:xfrm>
            <a:off x="7948613" y="325913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>
              <a:solidFill>
                <a:srgbClr val="FFFF00"/>
              </a:solidFill>
            </a:endParaRPr>
          </a:p>
        </p:txBody>
      </p:sp>
      <p:sp>
        <p:nvSpPr>
          <p:cNvPr id="49" name="Ovaal 48"/>
          <p:cNvSpPr/>
          <p:nvPr/>
        </p:nvSpPr>
        <p:spPr>
          <a:xfrm>
            <a:off x="8240713" y="280828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>
              <a:solidFill>
                <a:srgbClr val="FFFF00"/>
              </a:solidFill>
            </a:endParaRPr>
          </a:p>
        </p:txBody>
      </p:sp>
      <p:sp>
        <p:nvSpPr>
          <p:cNvPr id="50" name="Ovaal 49"/>
          <p:cNvSpPr/>
          <p:nvPr/>
        </p:nvSpPr>
        <p:spPr>
          <a:xfrm>
            <a:off x="8539163" y="2173288"/>
            <a:ext cx="142875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>
              <a:solidFill>
                <a:srgbClr val="FFFF00"/>
              </a:solidFill>
            </a:endParaRPr>
          </a:p>
        </p:txBody>
      </p:sp>
      <p:sp>
        <p:nvSpPr>
          <p:cNvPr id="51" name="Ovaal 50"/>
          <p:cNvSpPr/>
          <p:nvPr/>
        </p:nvSpPr>
        <p:spPr>
          <a:xfrm>
            <a:off x="8831263" y="2395538"/>
            <a:ext cx="142875" cy="142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t-EE">
              <a:solidFill>
                <a:srgbClr val="FFFF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7048" y="5625224"/>
            <a:ext cx="553998" cy="502702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t-E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12798" y="5625224"/>
            <a:ext cx="553998" cy="52033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LU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104898" y="5625224"/>
            <a:ext cx="553998" cy="492058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LV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396998" y="5625224"/>
            <a:ext cx="553998" cy="553998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RO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63698" y="5625224"/>
            <a:ext cx="553998" cy="47442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LT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74848" y="5625224"/>
            <a:ext cx="553998" cy="53636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BG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54248" y="5625224"/>
            <a:ext cx="553998" cy="384080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539998" y="5625224"/>
            <a:ext cx="553998" cy="417742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IE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832098" y="5625224"/>
            <a:ext cx="553998" cy="553998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DK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143240" y="5625224"/>
            <a:ext cx="553998" cy="52033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CZ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428990" y="5625224"/>
            <a:ext cx="553998" cy="502702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SK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21090" y="5625224"/>
            <a:ext cx="553998" cy="400110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FI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13190" y="5625224"/>
            <a:ext cx="553998" cy="469038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ES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279890" y="5625224"/>
            <a:ext cx="553998" cy="469038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SE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591040" y="5625224"/>
            <a:ext cx="553998" cy="553998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UK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870440" y="5625224"/>
            <a:ext cx="553998" cy="485068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PL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156190" y="5625224"/>
            <a:ext cx="553998" cy="52033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NL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448290" y="5625224"/>
            <a:ext cx="553998" cy="537968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CY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764527" y="5625224"/>
            <a:ext cx="553998" cy="828112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EU27</a:t>
            </a:r>
            <a:endParaRPr lang="et-EE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050277" y="5625224"/>
            <a:ext cx="553998" cy="497507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AT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342377" y="5625224"/>
            <a:ext cx="553998" cy="587660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MT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634477" y="5625224"/>
            <a:ext cx="553998" cy="485068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PT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901177" y="5625224"/>
            <a:ext cx="553998" cy="502702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FR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212327" y="5625224"/>
            <a:ext cx="553998" cy="52033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DE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491727" y="5625224"/>
            <a:ext cx="553998" cy="553998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HU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777477" y="5625224"/>
            <a:ext cx="553998" cy="52033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EA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075927" y="5625224"/>
            <a:ext cx="553998" cy="502702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BE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361677" y="5625224"/>
            <a:ext cx="553998" cy="553998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GR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653777" y="5625224"/>
            <a:ext cx="553998" cy="417742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IT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1" name="TextBox 78"/>
          <p:cNvSpPr txBox="1">
            <a:spLocks noChangeArrowheads="1"/>
          </p:cNvSpPr>
          <p:nvPr/>
        </p:nvSpPr>
        <p:spPr bwMode="auto">
          <a:xfrm>
            <a:off x="35777" y="1673225"/>
            <a:ext cx="5357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t-EE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140</a:t>
            </a:r>
          </a:p>
        </p:txBody>
      </p:sp>
      <p:sp>
        <p:nvSpPr>
          <p:cNvPr id="82" name="TextBox 79"/>
          <p:cNvSpPr txBox="1">
            <a:spLocks noChangeArrowheads="1"/>
          </p:cNvSpPr>
          <p:nvPr/>
        </p:nvSpPr>
        <p:spPr bwMode="auto">
          <a:xfrm>
            <a:off x="35777" y="2200275"/>
            <a:ext cx="5357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t-EE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</a:t>
            </a:r>
          </a:p>
        </p:txBody>
      </p:sp>
      <p:sp>
        <p:nvSpPr>
          <p:cNvPr id="83" name="TextBox 80"/>
          <p:cNvSpPr txBox="1">
            <a:spLocks noChangeArrowheads="1"/>
          </p:cNvSpPr>
          <p:nvPr/>
        </p:nvSpPr>
        <p:spPr bwMode="auto">
          <a:xfrm>
            <a:off x="35777" y="2720975"/>
            <a:ext cx="5357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t-EE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</a:p>
        </p:txBody>
      </p:sp>
      <p:sp>
        <p:nvSpPr>
          <p:cNvPr id="84" name="TextBox 81"/>
          <p:cNvSpPr txBox="1">
            <a:spLocks noChangeArrowheads="1"/>
          </p:cNvSpPr>
          <p:nvPr/>
        </p:nvSpPr>
        <p:spPr bwMode="auto">
          <a:xfrm>
            <a:off x="152796" y="3254375"/>
            <a:ext cx="418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t-EE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</a:t>
            </a:r>
          </a:p>
        </p:txBody>
      </p:sp>
      <p:sp>
        <p:nvSpPr>
          <p:cNvPr id="85" name="TextBox 82"/>
          <p:cNvSpPr txBox="1">
            <a:spLocks noChangeArrowheads="1"/>
          </p:cNvSpPr>
          <p:nvPr/>
        </p:nvSpPr>
        <p:spPr bwMode="auto">
          <a:xfrm>
            <a:off x="152796" y="3781425"/>
            <a:ext cx="418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t-EE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</a:t>
            </a:r>
          </a:p>
        </p:txBody>
      </p:sp>
      <p:sp>
        <p:nvSpPr>
          <p:cNvPr id="86" name="TextBox 83"/>
          <p:cNvSpPr txBox="1">
            <a:spLocks noChangeArrowheads="1"/>
          </p:cNvSpPr>
          <p:nvPr/>
        </p:nvSpPr>
        <p:spPr bwMode="auto">
          <a:xfrm>
            <a:off x="152796" y="4308475"/>
            <a:ext cx="418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t-EE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</a:p>
        </p:txBody>
      </p:sp>
      <p:sp>
        <p:nvSpPr>
          <p:cNvPr id="87" name="TextBox 85"/>
          <p:cNvSpPr txBox="1">
            <a:spLocks noChangeArrowheads="1"/>
          </p:cNvSpPr>
          <p:nvPr/>
        </p:nvSpPr>
        <p:spPr bwMode="auto">
          <a:xfrm>
            <a:off x="152796" y="4841875"/>
            <a:ext cx="418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t-EE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</a:p>
        </p:txBody>
      </p:sp>
      <p:sp>
        <p:nvSpPr>
          <p:cNvPr id="88" name="TextBox 114"/>
          <p:cNvSpPr txBox="1">
            <a:spLocks noChangeArrowheads="1"/>
          </p:cNvSpPr>
          <p:nvPr/>
        </p:nvSpPr>
        <p:spPr bwMode="auto">
          <a:xfrm>
            <a:off x="7092950" y="3897313"/>
            <a:ext cx="19573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b="1"/>
              <a:t>Debt limit</a:t>
            </a:r>
          </a:p>
        </p:txBody>
      </p:sp>
      <p:sp>
        <p:nvSpPr>
          <p:cNvPr id="89" name="TextBox 115"/>
          <p:cNvSpPr txBox="1">
            <a:spLocks noChangeArrowheads="1"/>
          </p:cNvSpPr>
          <p:nvPr/>
        </p:nvSpPr>
        <p:spPr bwMode="auto">
          <a:xfrm>
            <a:off x="250825" y="6402388"/>
            <a:ext cx="42148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sz="1600" i="1" dirty="0">
                <a:solidFill>
                  <a:srgbClr val="3399FF"/>
                </a:solidFill>
              </a:rPr>
              <a:t>Allikas: </a:t>
            </a:r>
            <a:r>
              <a:rPr lang="et-EE" sz="1600" i="1" dirty="0" err="1">
                <a:solidFill>
                  <a:srgbClr val="3399FF"/>
                </a:solidFill>
              </a:rPr>
              <a:t>Eurostat</a:t>
            </a:r>
            <a:r>
              <a:rPr lang="et-EE" sz="1600" i="1" dirty="0">
                <a:solidFill>
                  <a:srgbClr val="3399FF"/>
                </a:solidFill>
              </a:rPr>
              <a:t>, Euroopa Komisjon</a:t>
            </a:r>
          </a:p>
        </p:txBody>
      </p:sp>
      <p:sp>
        <p:nvSpPr>
          <p:cNvPr id="90" name="TextBox 83"/>
          <p:cNvSpPr txBox="1">
            <a:spLocks noChangeArrowheads="1"/>
          </p:cNvSpPr>
          <p:nvPr/>
        </p:nvSpPr>
        <p:spPr bwMode="auto">
          <a:xfrm>
            <a:off x="912216" y="967954"/>
            <a:ext cx="47949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</a:t>
            </a:r>
            <a:r>
              <a:rPr lang="et-E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debt</a:t>
            </a:r>
            <a:r>
              <a:rPr lang="et-E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2010, % </a:t>
            </a:r>
            <a:r>
              <a:rPr lang="et-EE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t-E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GDP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560" y="1844824"/>
            <a:ext cx="31323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4" name="Sirge noolkonnektor 93"/>
          <p:cNvCxnSpPr/>
          <p:nvPr/>
        </p:nvCxnSpPr>
        <p:spPr>
          <a:xfrm>
            <a:off x="755576" y="3861048"/>
            <a:ext cx="0" cy="129614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660232" y="0"/>
            <a:ext cx="2483768" cy="186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6" name="Sirge noolkonnektor 95"/>
          <p:cNvCxnSpPr/>
          <p:nvPr/>
        </p:nvCxnSpPr>
        <p:spPr>
          <a:xfrm>
            <a:off x="8604448" y="1340768"/>
            <a:ext cx="0" cy="72008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stkülik 7"/>
          <p:cNvSpPr/>
          <p:nvPr/>
        </p:nvSpPr>
        <p:spPr>
          <a:xfrm>
            <a:off x="52901" y="201414"/>
            <a:ext cx="64085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t-EE" sz="5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… and </a:t>
            </a:r>
            <a:r>
              <a:rPr lang="et-EE" sz="50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not</a:t>
            </a:r>
            <a:r>
              <a:rPr lang="et-EE" sz="5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just </a:t>
            </a:r>
            <a:r>
              <a:rPr lang="et-EE" sz="50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Europe</a:t>
            </a:r>
            <a:endParaRPr lang="et-EE" sz="5000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t-EE" sz="36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There</a:t>
            </a:r>
            <a:r>
              <a:rPr lang="et-EE" sz="3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t-EE" sz="36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</a:t>
            </a:r>
            <a:r>
              <a:rPr lang="et-EE" sz="3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t-EE" sz="36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debt</a:t>
            </a:r>
            <a:r>
              <a:rPr lang="et-EE" sz="3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t-EE" sz="36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but</a:t>
            </a:r>
            <a:r>
              <a:rPr lang="et-EE" sz="36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no </a:t>
            </a:r>
            <a:r>
              <a:rPr lang="et-EE" sz="36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war</a:t>
            </a:r>
            <a:endParaRPr lang="et-EE" sz="36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6063" y="1812925"/>
            <a:ext cx="8769350" cy="4929188"/>
          </a:xfr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667087" y="0"/>
            <a:ext cx="2476913" cy="250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stkülik 7"/>
          <p:cNvSpPr/>
          <p:nvPr/>
        </p:nvSpPr>
        <p:spPr>
          <a:xfrm>
            <a:off x="1444576" y="201414"/>
            <a:ext cx="6254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t-EE" sz="5400" b="1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Europe</a:t>
            </a:r>
            <a:r>
              <a:rPr lang="et-EE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t-EE" sz="5400" b="1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</a:t>
            </a:r>
            <a:r>
              <a:rPr lang="et-EE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t-EE" sz="5400" b="1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indebted</a:t>
            </a:r>
            <a:r>
              <a:rPr lang="et-EE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23668"/>
            <a:ext cx="5508104" cy="5634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91150" y="1196752"/>
            <a:ext cx="3101330" cy="232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724128" y="4258831"/>
            <a:ext cx="331571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</a:t>
            </a:r>
          </a:p>
          <a:p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</a:t>
            </a:r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honest</a:t>
            </a:r>
            <a:endParaRPr lang="et-EE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</a:t>
            </a:r>
            <a:endParaRPr lang="et-EE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club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Bold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</a:t>
            </a:r>
          </a:p>
          <a:p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Beautiful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t-E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ecave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stkülik 4"/>
          <p:cNvSpPr/>
          <p:nvPr/>
        </p:nvSpPr>
        <p:spPr>
          <a:xfrm>
            <a:off x="705745" y="188640"/>
            <a:ext cx="775468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t-EE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What’s</a:t>
            </a:r>
            <a:r>
              <a:rPr lang="et-EE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t-EE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in</a:t>
            </a:r>
            <a:r>
              <a:rPr lang="et-EE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t-EE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the</a:t>
            </a:r>
            <a:r>
              <a:rPr lang="et-EE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end </a:t>
            </a:r>
            <a:r>
              <a:rPr lang="et-EE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of</a:t>
            </a:r>
            <a:r>
              <a:rPr lang="et-EE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t-EE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the</a:t>
            </a:r>
            <a:r>
              <a:rPr lang="et-EE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tunnel?</a:t>
            </a:r>
            <a:endParaRPr lang="et-EE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7" name="Picture 2" descr="alfoldielet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4610782"/>
            <a:ext cx="2987824" cy="2240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10_2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24580" y="4581129"/>
            <a:ext cx="315593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4248472" cy="282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6748" y="3447628"/>
            <a:ext cx="44577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stkülik 5"/>
          <p:cNvSpPr/>
          <p:nvPr/>
        </p:nvSpPr>
        <p:spPr>
          <a:xfrm>
            <a:off x="323528" y="116632"/>
            <a:ext cx="861812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t-EE" sz="46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Is</a:t>
            </a:r>
            <a:r>
              <a:rPr lang="et-EE" sz="4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t-EE" sz="46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it</a:t>
            </a:r>
            <a:r>
              <a:rPr lang="et-EE" sz="4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a </a:t>
            </a:r>
            <a:r>
              <a:rPr lang="et-EE" sz="46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wedding</a:t>
            </a:r>
            <a:r>
              <a:rPr lang="et-EE" sz="4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t-EE" sz="46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party</a:t>
            </a:r>
            <a:r>
              <a:rPr lang="et-EE" sz="4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et-EE" sz="46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or</a:t>
            </a:r>
            <a:r>
              <a:rPr lang="et-EE" sz="4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a </a:t>
            </a:r>
            <a:r>
              <a:rPr lang="et-EE" sz="46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funeral</a:t>
            </a:r>
            <a:r>
              <a:rPr lang="et-EE" sz="4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?</a:t>
            </a:r>
            <a:endParaRPr lang="et-EE" sz="4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stkülik 2"/>
          <p:cNvSpPr/>
          <p:nvPr/>
        </p:nvSpPr>
        <p:spPr>
          <a:xfrm>
            <a:off x="1833626" y="345430"/>
            <a:ext cx="54767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t-EE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</a:t>
            </a:r>
            <a:r>
              <a:rPr lang="et-E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there</a:t>
            </a:r>
            <a:r>
              <a:rPr lang="et-E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any</a:t>
            </a:r>
            <a:r>
              <a:rPr lang="et-E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hope</a:t>
            </a:r>
            <a:r>
              <a:rPr lang="et-E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?</a:t>
            </a:r>
            <a:endParaRPr lang="et-EE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Ristkülik 3"/>
          <p:cNvSpPr/>
          <p:nvPr/>
        </p:nvSpPr>
        <p:spPr>
          <a:xfrm>
            <a:off x="885291" y="2967335"/>
            <a:ext cx="737342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t-EE" sz="4400" b="1" cap="none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Yes</a:t>
            </a:r>
            <a:r>
              <a:rPr lang="et-EE" sz="4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t-EE" sz="4400" b="1" cap="none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there</a:t>
            </a:r>
            <a:r>
              <a:rPr lang="et-EE" sz="4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t-EE" sz="4400" b="1" cap="none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</a:t>
            </a:r>
            <a:r>
              <a:rPr lang="et-EE" sz="4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t-EE" sz="44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there</a:t>
            </a:r>
            <a:r>
              <a:rPr lang="et-EE" sz="44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t-EE" sz="44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</a:t>
            </a:r>
            <a:r>
              <a:rPr lang="et-EE" sz="44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t-EE" sz="44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still</a:t>
            </a:r>
            <a:r>
              <a:rPr lang="et-EE" sz="44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t-EE" sz="44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some</a:t>
            </a:r>
            <a:r>
              <a:rPr lang="et-EE" sz="44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t-EE" sz="4400" b="1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capitalism</a:t>
            </a:r>
            <a:endParaRPr lang="et-EE" sz="4400" b="1" spc="150" dirty="0" smtClean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t-EE" sz="4400" b="1" cap="none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left</a:t>
            </a:r>
            <a:r>
              <a:rPr lang="et-EE" sz="4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t-EE" sz="4400" b="1" cap="none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</a:t>
            </a:r>
            <a:r>
              <a:rPr lang="et-EE" sz="4400" b="1" cap="none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t-EE" sz="4400" b="1" cap="none" spc="150" dirty="0" err="1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Baltics</a:t>
            </a:r>
            <a:endParaRPr lang="et-EE" sz="4400" b="1" cap="none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stkülik 2"/>
          <p:cNvSpPr/>
          <p:nvPr/>
        </p:nvSpPr>
        <p:spPr>
          <a:xfrm>
            <a:off x="725954" y="188640"/>
            <a:ext cx="76921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t-EE" sz="4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There</a:t>
            </a:r>
            <a:r>
              <a:rPr lang="et-EE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4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is</a:t>
            </a:r>
            <a:r>
              <a:rPr lang="et-EE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4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still</a:t>
            </a:r>
            <a:r>
              <a:rPr lang="et-EE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4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some</a:t>
            </a:r>
            <a:r>
              <a:rPr lang="et-EE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4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capitalism</a:t>
            </a:r>
            <a:r>
              <a:rPr lang="et-EE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!</a:t>
            </a:r>
            <a:endParaRPr lang="et-EE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628800"/>
            <a:ext cx="8309454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still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1900+ </a:t>
            </a:r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hours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endParaRPr lang="et-E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still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cheap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t-E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</a:t>
            </a:r>
            <a:r>
              <a:rPr lang="et-E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</a:t>
            </a:r>
            <a:r>
              <a:rPr lang="et-E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30 </a:t>
            </a:r>
            <a:r>
              <a:rPr lang="et-E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</a:t>
            </a:r>
            <a:r>
              <a:rPr lang="et-E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et-E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hour</a:t>
            </a:r>
            <a:r>
              <a:rPr lang="et-E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t-E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estonian</a:t>
            </a:r>
            <a:r>
              <a:rPr lang="et-E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7 </a:t>
            </a:r>
            <a:r>
              <a:rPr lang="et-E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</a:t>
            </a:r>
            <a:endParaRPr lang="et-EE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t-EE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labour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markets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t-E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flexible</a:t>
            </a:r>
            <a:r>
              <a:rPr lang="et-E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t-E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stkülik 2"/>
          <p:cNvSpPr/>
          <p:nvPr/>
        </p:nvSpPr>
        <p:spPr>
          <a:xfrm>
            <a:off x="672133" y="188640"/>
            <a:ext cx="7799763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t-EE" sz="4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Our</a:t>
            </a:r>
            <a:r>
              <a:rPr lang="et-EE" sz="4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4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labour</a:t>
            </a:r>
            <a:r>
              <a:rPr lang="et-EE" sz="4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4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markets</a:t>
            </a:r>
            <a:r>
              <a:rPr lang="et-EE" sz="4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are </a:t>
            </a:r>
            <a:r>
              <a:rPr lang="et-EE" sz="4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flexible</a:t>
            </a:r>
            <a:endParaRPr lang="et-EE" sz="4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528340"/>
            <a:ext cx="8569325" cy="4852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stkülik 2"/>
          <p:cNvSpPr/>
          <p:nvPr/>
        </p:nvSpPr>
        <p:spPr>
          <a:xfrm>
            <a:off x="1855570" y="188640"/>
            <a:ext cx="5432898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t-EE" sz="4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Finnish</a:t>
            </a:r>
            <a:r>
              <a:rPr lang="et-EE" sz="4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4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labour</a:t>
            </a:r>
            <a:r>
              <a:rPr lang="et-EE" sz="4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4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unions</a:t>
            </a:r>
            <a:endParaRPr lang="et-EE" sz="46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t-EE" sz="4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= </a:t>
            </a:r>
            <a:r>
              <a:rPr lang="et-EE" sz="4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Estonian</a:t>
            </a:r>
            <a:r>
              <a:rPr lang="et-EE" sz="4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Nokia!</a:t>
            </a:r>
            <a:endParaRPr lang="et-EE" sz="4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348880"/>
            <a:ext cx="739282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27384"/>
            <a:ext cx="1097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stkülik 4"/>
          <p:cNvSpPr/>
          <p:nvPr/>
        </p:nvSpPr>
        <p:spPr>
          <a:xfrm>
            <a:off x="392482" y="332656"/>
            <a:ext cx="8614859" cy="48013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t-EE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This</a:t>
            </a:r>
            <a:r>
              <a:rPr lang="et-EE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t-EE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</a:t>
            </a:r>
            <a:r>
              <a:rPr lang="et-EE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t-EE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not</a:t>
            </a:r>
            <a:r>
              <a:rPr lang="et-EE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t-EE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</a:t>
            </a:r>
            <a:r>
              <a:rPr lang="et-EE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t-EE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crisis</a:t>
            </a:r>
            <a:r>
              <a:rPr lang="et-EE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t-EE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of</a:t>
            </a:r>
            <a:r>
              <a:rPr lang="et-EE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t-EE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capitalism</a:t>
            </a:r>
            <a:r>
              <a:rPr lang="et-EE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</a:p>
          <a:p>
            <a:pPr algn="ctr"/>
            <a:endParaRPr lang="et-EE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et-EE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t-EE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This</a:t>
            </a:r>
            <a:r>
              <a:rPr lang="et-E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t-EE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</a:t>
            </a:r>
            <a:r>
              <a:rPr lang="et-E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t-EE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</a:t>
            </a:r>
            <a:r>
              <a:rPr lang="et-E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t-EE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crisis</a:t>
            </a:r>
            <a:r>
              <a:rPr lang="et-E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t-EE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of</a:t>
            </a:r>
            <a:r>
              <a:rPr lang="et-E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t-EE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socialism</a:t>
            </a:r>
            <a:r>
              <a:rPr lang="et-EE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et-EE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</a:t>
            </a:r>
            <a:r>
              <a:rPr lang="et-EE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t-EE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crisis</a:t>
            </a:r>
            <a:r>
              <a:rPr lang="et-EE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t-EE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of</a:t>
            </a:r>
            <a:r>
              <a:rPr lang="et-EE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t-EE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taking-care-society</a:t>
            </a:r>
            <a:endParaRPr lang="et-EE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stkülik 4"/>
          <p:cNvSpPr/>
          <p:nvPr/>
        </p:nvSpPr>
        <p:spPr>
          <a:xfrm>
            <a:off x="1187624" y="476672"/>
            <a:ext cx="684854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t-EE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How</a:t>
            </a:r>
            <a:r>
              <a:rPr lang="et-E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Estonia </a:t>
            </a:r>
            <a:r>
              <a:rPr lang="et-EE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has</a:t>
            </a:r>
            <a:r>
              <a:rPr lang="et-E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done</a:t>
            </a:r>
            <a:r>
              <a:rPr lang="et-E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?</a:t>
            </a:r>
          </a:p>
          <a:p>
            <a:pPr algn="ctr"/>
            <a:endParaRPr lang="et-EE" sz="3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t-EE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… </a:t>
            </a:r>
            <a:r>
              <a:rPr lang="et-EE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depend’s</a:t>
            </a:r>
            <a:r>
              <a:rPr lang="et-EE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how</a:t>
            </a:r>
            <a:r>
              <a:rPr lang="et-EE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</a:t>
            </a:r>
            <a:r>
              <a:rPr lang="et-EE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others</a:t>
            </a:r>
            <a:r>
              <a:rPr lang="et-EE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have</a:t>
            </a:r>
            <a:endParaRPr lang="et-EE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6050" y="5124450"/>
            <a:ext cx="26479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1"/>
          <p:cNvSpPr>
            <a:spLocks noChangeArrowheads="1"/>
          </p:cNvSpPr>
          <p:nvPr/>
        </p:nvSpPr>
        <p:spPr bwMode="auto">
          <a:xfrm>
            <a:off x="8834438" y="6435725"/>
            <a:ext cx="1301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638" y="419100"/>
            <a:ext cx="8734425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638" y="419100"/>
            <a:ext cx="8734425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67"/>
          <p:cNvSpPr>
            <a:spLocks noEditPoints="1"/>
          </p:cNvSpPr>
          <p:nvPr/>
        </p:nvSpPr>
        <p:spPr bwMode="auto">
          <a:xfrm>
            <a:off x="384175" y="519113"/>
            <a:ext cx="34925" cy="5867400"/>
          </a:xfrm>
          <a:custGeom>
            <a:avLst/>
            <a:gdLst>
              <a:gd name="T0" fmla="*/ 34925 w 22"/>
              <a:gd name="T1" fmla="*/ 5867400 h 3696"/>
              <a:gd name="T2" fmla="*/ 0 w 22"/>
              <a:gd name="T3" fmla="*/ 5867400 h 3696"/>
              <a:gd name="T4" fmla="*/ 0 w 22"/>
              <a:gd name="T5" fmla="*/ 5857875 h 3696"/>
              <a:gd name="T6" fmla="*/ 34925 w 22"/>
              <a:gd name="T7" fmla="*/ 5857875 h 3696"/>
              <a:gd name="T8" fmla="*/ 34925 w 22"/>
              <a:gd name="T9" fmla="*/ 5867400 h 3696"/>
              <a:gd name="T10" fmla="*/ 34925 w 22"/>
              <a:gd name="T11" fmla="*/ 5019675 h 3696"/>
              <a:gd name="T12" fmla="*/ 0 w 22"/>
              <a:gd name="T13" fmla="*/ 5019675 h 3696"/>
              <a:gd name="T14" fmla="*/ 0 w 22"/>
              <a:gd name="T15" fmla="*/ 5010150 h 3696"/>
              <a:gd name="T16" fmla="*/ 34925 w 22"/>
              <a:gd name="T17" fmla="*/ 5010150 h 3696"/>
              <a:gd name="T18" fmla="*/ 34925 w 22"/>
              <a:gd name="T19" fmla="*/ 5019675 h 3696"/>
              <a:gd name="T20" fmla="*/ 34925 w 22"/>
              <a:gd name="T21" fmla="*/ 4181475 h 3696"/>
              <a:gd name="T22" fmla="*/ 0 w 22"/>
              <a:gd name="T23" fmla="*/ 4181475 h 3696"/>
              <a:gd name="T24" fmla="*/ 0 w 22"/>
              <a:gd name="T25" fmla="*/ 4171950 h 3696"/>
              <a:gd name="T26" fmla="*/ 34925 w 22"/>
              <a:gd name="T27" fmla="*/ 4171950 h 3696"/>
              <a:gd name="T28" fmla="*/ 34925 w 22"/>
              <a:gd name="T29" fmla="*/ 4181475 h 3696"/>
              <a:gd name="T30" fmla="*/ 34925 w 22"/>
              <a:gd name="T31" fmla="*/ 3343276 h 3696"/>
              <a:gd name="T32" fmla="*/ 0 w 22"/>
              <a:gd name="T33" fmla="*/ 3343276 h 3696"/>
              <a:gd name="T34" fmla="*/ 0 w 22"/>
              <a:gd name="T35" fmla="*/ 3333751 h 3696"/>
              <a:gd name="T36" fmla="*/ 34925 w 22"/>
              <a:gd name="T37" fmla="*/ 3333751 h 3696"/>
              <a:gd name="T38" fmla="*/ 34925 w 22"/>
              <a:gd name="T39" fmla="*/ 3343276 h 3696"/>
              <a:gd name="T40" fmla="*/ 34925 w 22"/>
              <a:gd name="T41" fmla="*/ 2514600 h 3696"/>
              <a:gd name="T42" fmla="*/ 0 w 22"/>
              <a:gd name="T43" fmla="*/ 2514600 h 3696"/>
              <a:gd name="T44" fmla="*/ 0 w 22"/>
              <a:gd name="T45" fmla="*/ 2505075 h 3696"/>
              <a:gd name="T46" fmla="*/ 34925 w 22"/>
              <a:gd name="T47" fmla="*/ 2505075 h 3696"/>
              <a:gd name="T48" fmla="*/ 34925 w 22"/>
              <a:gd name="T49" fmla="*/ 2514600 h 3696"/>
              <a:gd name="T50" fmla="*/ 34925 w 22"/>
              <a:gd name="T51" fmla="*/ 1676400 h 3696"/>
              <a:gd name="T52" fmla="*/ 0 w 22"/>
              <a:gd name="T53" fmla="*/ 1676400 h 3696"/>
              <a:gd name="T54" fmla="*/ 0 w 22"/>
              <a:gd name="T55" fmla="*/ 1666875 h 3696"/>
              <a:gd name="T56" fmla="*/ 34925 w 22"/>
              <a:gd name="T57" fmla="*/ 1666875 h 3696"/>
              <a:gd name="T58" fmla="*/ 34925 w 22"/>
              <a:gd name="T59" fmla="*/ 1676400 h 3696"/>
              <a:gd name="T60" fmla="*/ 34925 w 22"/>
              <a:gd name="T61" fmla="*/ 838200 h 3696"/>
              <a:gd name="T62" fmla="*/ 0 w 22"/>
              <a:gd name="T63" fmla="*/ 838200 h 3696"/>
              <a:gd name="T64" fmla="*/ 0 w 22"/>
              <a:gd name="T65" fmla="*/ 828675 h 3696"/>
              <a:gd name="T66" fmla="*/ 34925 w 22"/>
              <a:gd name="T67" fmla="*/ 828675 h 3696"/>
              <a:gd name="T68" fmla="*/ 34925 w 22"/>
              <a:gd name="T69" fmla="*/ 838200 h 3696"/>
              <a:gd name="T70" fmla="*/ 34925 w 22"/>
              <a:gd name="T71" fmla="*/ 9525 h 3696"/>
              <a:gd name="T72" fmla="*/ 0 w 22"/>
              <a:gd name="T73" fmla="*/ 9525 h 3696"/>
              <a:gd name="T74" fmla="*/ 0 w 22"/>
              <a:gd name="T75" fmla="*/ 0 h 3696"/>
              <a:gd name="T76" fmla="*/ 34925 w 22"/>
              <a:gd name="T77" fmla="*/ 0 h 3696"/>
              <a:gd name="T78" fmla="*/ 34925 w 22"/>
              <a:gd name="T79" fmla="*/ 9525 h 369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2"/>
              <a:gd name="T121" fmla="*/ 0 h 3696"/>
              <a:gd name="T122" fmla="*/ 22 w 22"/>
              <a:gd name="T123" fmla="*/ 3696 h 369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2" h="3696">
                <a:moveTo>
                  <a:pt x="22" y="3696"/>
                </a:moveTo>
                <a:lnTo>
                  <a:pt x="0" y="3696"/>
                </a:lnTo>
                <a:lnTo>
                  <a:pt x="0" y="3690"/>
                </a:lnTo>
                <a:lnTo>
                  <a:pt x="22" y="3690"/>
                </a:lnTo>
                <a:lnTo>
                  <a:pt x="22" y="3696"/>
                </a:lnTo>
                <a:close/>
                <a:moveTo>
                  <a:pt x="22" y="3162"/>
                </a:moveTo>
                <a:lnTo>
                  <a:pt x="0" y="3162"/>
                </a:lnTo>
                <a:lnTo>
                  <a:pt x="0" y="3156"/>
                </a:lnTo>
                <a:lnTo>
                  <a:pt x="22" y="3156"/>
                </a:lnTo>
                <a:lnTo>
                  <a:pt x="22" y="3162"/>
                </a:lnTo>
                <a:close/>
                <a:moveTo>
                  <a:pt x="22" y="2634"/>
                </a:moveTo>
                <a:lnTo>
                  <a:pt x="0" y="2634"/>
                </a:lnTo>
                <a:lnTo>
                  <a:pt x="0" y="2628"/>
                </a:lnTo>
                <a:lnTo>
                  <a:pt x="22" y="2628"/>
                </a:lnTo>
                <a:lnTo>
                  <a:pt x="22" y="2634"/>
                </a:lnTo>
                <a:close/>
                <a:moveTo>
                  <a:pt x="22" y="2106"/>
                </a:moveTo>
                <a:lnTo>
                  <a:pt x="0" y="2106"/>
                </a:lnTo>
                <a:lnTo>
                  <a:pt x="0" y="2100"/>
                </a:lnTo>
                <a:lnTo>
                  <a:pt x="22" y="2100"/>
                </a:lnTo>
                <a:lnTo>
                  <a:pt x="22" y="2106"/>
                </a:lnTo>
                <a:close/>
                <a:moveTo>
                  <a:pt x="22" y="1584"/>
                </a:moveTo>
                <a:lnTo>
                  <a:pt x="0" y="1584"/>
                </a:lnTo>
                <a:lnTo>
                  <a:pt x="0" y="1578"/>
                </a:lnTo>
                <a:lnTo>
                  <a:pt x="22" y="1578"/>
                </a:lnTo>
                <a:lnTo>
                  <a:pt x="22" y="1584"/>
                </a:lnTo>
                <a:close/>
                <a:moveTo>
                  <a:pt x="22" y="1056"/>
                </a:moveTo>
                <a:lnTo>
                  <a:pt x="0" y="1056"/>
                </a:lnTo>
                <a:lnTo>
                  <a:pt x="0" y="1050"/>
                </a:lnTo>
                <a:lnTo>
                  <a:pt x="22" y="1050"/>
                </a:lnTo>
                <a:lnTo>
                  <a:pt x="22" y="1056"/>
                </a:lnTo>
                <a:close/>
                <a:moveTo>
                  <a:pt x="22" y="528"/>
                </a:moveTo>
                <a:lnTo>
                  <a:pt x="0" y="528"/>
                </a:lnTo>
                <a:lnTo>
                  <a:pt x="0" y="522"/>
                </a:lnTo>
                <a:lnTo>
                  <a:pt x="22" y="522"/>
                </a:lnTo>
                <a:lnTo>
                  <a:pt x="22" y="528"/>
                </a:lnTo>
                <a:close/>
                <a:moveTo>
                  <a:pt x="22" y="6"/>
                </a:moveTo>
                <a:lnTo>
                  <a:pt x="0" y="6"/>
                </a:lnTo>
                <a:lnTo>
                  <a:pt x="0" y="0"/>
                </a:lnTo>
                <a:lnTo>
                  <a:pt x="22" y="0"/>
                </a:lnTo>
                <a:lnTo>
                  <a:pt x="22" y="6"/>
                </a:lnTo>
                <a:close/>
              </a:path>
            </a:pathLst>
          </a:cu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8"/>
          <p:cNvSpPr>
            <a:spLocks noChangeArrowheads="1"/>
          </p:cNvSpPr>
          <p:nvPr/>
        </p:nvSpPr>
        <p:spPr bwMode="auto">
          <a:xfrm>
            <a:off x="25400" y="6300788"/>
            <a:ext cx="50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9"/>
          <p:cNvSpPr>
            <a:spLocks noChangeArrowheads="1"/>
          </p:cNvSpPr>
          <p:nvPr/>
        </p:nvSpPr>
        <p:spPr bwMode="auto">
          <a:xfrm>
            <a:off x="69850" y="6300788"/>
            <a:ext cx="2984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20,0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70"/>
          <p:cNvSpPr>
            <a:spLocks noChangeArrowheads="1"/>
          </p:cNvSpPr>
          <p:nvPr/>
        </p:nvSpPr>
        <p:spPr bwMode="auto">
          <a:xfrm>
            <a:off x="25400" y="5465763"/>
            <a:ext cx="50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71"/>
          <p:cNvSpPr>
            <a:spLocks noChangeArrowheads="1"/>
          </p:cNvSpPr>
          <p:nvPr/>
        </p:nvSpPr>
        <p:spPr bwMode="auto">
          <a:xfrm>
            <a:off x="69850" y="5465763"/>
            <a:ext cx="2984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15,0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2"/>
          <p:cNvSpPr>
            <a:spLocks noChangeArrowheads="1"/>
          </p:cNvSpPr>
          <p:nvPr/>
        </p:nvSpPr>
        <p:spPr bwMode="auto">
          <a:xfrm>
            <a:off x="25400" y="4629150"/>
            <a:ext cx="50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73"/>
          <p:cNvSpPr>
            <a:spLocks noChangeArrowheads="1"/>
          </p:cNvSpPr>
          <p:nvPr/>
        </p:nvSpPr>
        <p:spPr bwMode="auto">
          <a:xfrm>
            <a:off x="69850" y="4629150"/>
            <a:ext cx="2984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10,0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74"/>
          <p:cNvSpPr>
            <a:spLocks noChangeArrowheads="1"/>
          </p:cNvSpPr>
          <p:nvPr/>
        </p:nvSpPr>
        <p:spPr bwMode="auto">
          <a:xfrm>
            <a:off x="95250" y="3794125"/>
            <a:ext cx="50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75"/>
          <p:cNvSpPr>
            <a:spLocks noChangeArrowheads="1"/>
          </p:cNvSpPr>
          <p:nvPr/>
        </p:nvSpPr>
        <p:spPr bwMode="auto">
          <a:xfrm>
            <a:off x="139700" y="3794125"/>
            <a:ext cx="2127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5,0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76"/>
          <p:cNvSpPr>
            <a:spLocks noChangeArrowheads="1"/>
          </p:cNvSpPr>
          <p:nvPr/>
        </p:nvSpPr>
        <p:spPr bwMode="auto">
          <a:xfrm>
            <a:off x="141288" y="2959100"/>
            <a:ext cx="2127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0,0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77"/>
          <p:cNvSpPr>
            <a:spLocks noChangeArrowheads="1"/>
          </p:cNvSpPr>
          <p:nvPr/>
        </p:nvSpPr>
        <p:spPr bwMode="auto">
          <a:xfrm>
            <a:off x="141288" y="2122488"/>
            <a:ext cx="2127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5,0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78"/>
          <p:cNvSpPr>
            <a:spLocks noChangeArrowheads="1"/>
          </p:cNvSpPr>
          <p:nvPr/>
        </p:nvSpPr>
        <p:spPr bwMode="auto">
          <a:xfrm>
            <a:off x="73025" y="1287463"/>
            <a:ext cx="2984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10,0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79"/>
          <p:cNvSpPr>
            <a:spLocks noChangeArrowheads="1"/>
          </p:cNvSpPr>
          <p:nvPr/>
        </p:nvSpPr>
        <p:spPr bwMode="auto">
          <a:xfrm>
            <a:off x="73025" y="450850"/>
            <a:ext cx="2984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15,0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80"/>
          <p:cNvSpPr>
            <a:spLocks noChangeArrowheads="1"/>
          </p:cNvSpPr>
          <p:nvPr/>
        </p:nvSpPr>
        <p:spPr bwMode="auto">
          <a:xfrm>
            <a:off x="514350" y="6619875"/>
            <a:ext cx="25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94'I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81"/>
          <p:cNvSpPr>
            <a:spLocks noChangeArrowheads="1"/>
          </p:cNvSpPr>
          <p:nvPr/>
        </p:nvSpPr>
        <p:spPr bwMode="auto">
          <a:xfrm>
            <a:off x="752475" y="6530975"/>
            <a:ext cx="1301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82"/>
          <p:cNvSpPr>
            <a:spLocks noChangeArrowheads="1"/>
          </p:cNvSpPr>
          <p:nvPr/>
        </p:nvSpPr>
        <p:spPr bwMode="auto">
          <a:xfrm>
            <a:off x="990600" y="6619875"/>
            <a:ext cx="25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95'I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83"/>
          <p:cNvSpPr>
            <a:spLocks noChangeArrowheads="1"/>
          </p:cNvSpPr>
          <p:nvPr/>
        </p:nvSpPr>
        <p:spPr bwMode="auto">
          <a:xfrm>
            <a:off x="1230313" y="6530975"/>
            <a:ext cx="1301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84"/>
          <p:cNvSpPr>
            <a:spLocks noChangeArrowheads="1"/>
          </p:cNvSpPr>
          <p:nvPr/>
        </p:nvSpPr>
        <p:spPr bwMode="auto">
          <a:xfrm>
            <a:off x="1468438" y="6619875"/>
            <a:ext cx="25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96'I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85"/>
          <p:cNvSpPr>
            <a:spLocks noChangeArrowheads="1"/>
          </p:cNvSpPr>
          <p:nvPr/>
        </p:nvSpPr>
        <p:spPr bwMode="auto">
          <a:xfrm>
            <a:off x="1706563" y="6530975"/>
            <a:ext cx="1301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86"/>
          <p:cNvSpPr>
            <a:spLocks noChangeArrowheads="1"/>
          </p:cNvSpPr>
          <p:nvPr/>
        </p:nvSpPr>
        <p:spPr bwMode="auto">
          <a:xfrm>
            <a:off x="1946275" y="6619875"/>
            <a:ext cx="25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97'I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87"/>
          <p:cNvSpPr>
            <a:spLocks noChangeArrowheads="1"/>
          </p:cNvSpPr>
          <p:nvPr/>
        </p:nvSpPr>
        <p:spPr bwMode="auto">
          <a:xfrm>
            <a:off x="2184400" y="6530975"/>
            <a:ext cx="1301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88"/>
          <p:cNvSpPr>
            <a:spLocks noChangeArrowheads="1"/>
          </p:cNvSpPr>
          <p:nvPr/>
        </p:nvSpPr>
        <p:spPr bwMode="auto">
          <a:xfrm>
            <a:off x="2422525" y="6619875"/>
            <a:ext cx="25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98'I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89"/>
          <p:cNvSpPr>
            <a:spLocks noChangeArrowheads="1"/>
          </p:cNvSpPr>
          <p:nvPr/>
        </p:nvSpPr>
        <p:spPr bwMode="auto">
          <a:xfrm>
            <a:off x="2662238" y="6530975"/>
            <a:ext cx="1301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90"/>
          <p:cNvSpPr>
            <a:spLocks noChangeArrowheads="1"/>
          </p:cNvSpPr>
          <p:nvPr/>
        </p:nvSpPr>
        <p:spPr bwMode="auto">
          <a:xfrm>
            <a:off x="2900363" y="6619875"/>
            <a:ext cx="25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99'I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91"/>
          <p:cNvSpPr>
            <a:spLocks noChangeArrowheads="1"/>
          </p:cNvSpPr>
          <p:nvPr/>
        </p:nvSpPr>
        <p:spPr bwMode="auto">
          <a:xfrm>
            <a:off x="3138488" y="6530975"/>
            <a:ext cx="1301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92"/>
          <p:cNvSpPr>
            <a:spLocks noChangeArrowheads="1"/>
          </p:cNvSpPr>
          <p:nvPr/>
        </p:nvSpPr>
        <p:spPr bwMode="auto">
          <a:xfrm>
            <a:off x="3378200" y="6619875"/>
            <a:ext cx="25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00'I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93"/>
          <p:cNvSpPr>
            <a:spLocks noChangeArrowheads="1"/>
          </p:cNvSpPr>
          <p:nvPr/>
        </p:nvSpPr>
        <p:spPr bwMode="auto">
          <a:xfrm>
            <a:off x="3616325" y="6530975"/>
            <a:ext cx="1301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94"/>
          <p:cNvSpPr>
            <a:spLocks noChangeArrowheads="1"/>
          </p:cNvSpPr>
          <p:nvPr/>
        </p:nvSpPr>
        <p:spPr bwMode="auto">
          <a:xfrm>
            <a:off x="3854450" y="6619875"/>
            <a:ext cx="25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01'I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95"/>
          <p:cNvSpPr>
            <a:spLocks noChangeArrowheads="1"/>
          </p:cNvSpPr>
          <p:nvPr/>
        </p:nvSpPr>
        <p:spPr bwMode="auto">
          <a:xfrm>
            <a:off x="4094163" y="6530975"/>
            <a:ext cx="1301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96"/>
          <p:cNvSpPr>
            <a:spLocks noChangeArrowheads="1"/>
          </p:cNvSpPr>
          <p:nvPr/>
        </p:nvSpPr>
        <p:spPr bwMode="auto">
          <a:xfrm>
            <a:off x="4332288" y="6619875"/>
            <a:ext cx="25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02'I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97"/>
          <p:cNvSpPr>
            <a:spLocks noChangeArrowheads="1"/>
          </p:cNvSpPr>
          <p:nvPr/>
        </p:nvSpPr>
        <p:spPr bwMode="auto">
          <a:xfrm>
            <a:off x="4572000" y="6530975"/>
            <a:ext cx="1301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98"/>
          <p:cNvSpPr>
            <a:spLocks noChangeArrowheads="1"/>
          </p:cNvSpPr>
          <p:nvPr/>
        </p:nvSpPr>
        <p:spPr bwMode="auto">
          <a:xfrm>
            <a:off x="4810125" y="6619875"/>
            <a:ext cx="25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03'I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99"/>
          <p:cNvSpPr>
            <a:spLocks noChangeArrowheads="1"/>
          </p:cNvSpPr>
          <p:nvPr/>
        </p:nvSpPr>
        <p:spPr bwMode="auto">
          <a:xfrm>
            <a:off x="5048250" y="6530975"/>
            <a:ext cx="1301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100"/>
          <p:cNvSpPr>
            <a:spLocks noChangeArrowheads="1"/>
          </p:cNvSpPr>
          <p:nvPr/>
        </p:nvSpPr>
        <p:spPr bwMode="auto">
          <a:xfrm>
            <a:off x="5287963" y="6619875"/>
            <a:ext cx="25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04'I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101"/>
          <p:cNvSpPr>
            <a:spLocks noChangeArrowheads="1"/>
          </p:cNvSpPr>
          <p:nvPr/>
        </p:nvSpPr>
        <p:spPr bwMode="auto">
          <a:xfrm>
            <a:off x="5526088" y="6530975"/>
            <a:ext cx="1301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102"/>
          <p:cNvSpPr>
            <a:spLocks noChangeArrowheads="1"/>
          </p:cNvSpPr>
          <p:nvPr/>
        </p:nvSpPr>
        <p:spPr bwMode="auto">
          <a:xfrm>
            <a:off x="5764213" y="6619875"/>
            <a:ext cx="25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05'I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103"/>
          <p:cNvSpPr>
            <a:spLocks noChangeArrowheads="1"/>
          </p:cNvSpPr>
          <p:nvPr/>
        </p:nvSpPr>
        <p:spPr bwMode="auto">
          <a:xfrm>
            <a:off x="6003925" y="6530975"/>
            <a:ext cx="1301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104"/>
          <p:cNvSpPr>
            <a:spLocks noChangeArrowheads="1"/>
          </p:cNvSpPr>
          <p:nvPr/>
        </p:nvSpPr>
        <p:spPr bwMode="auto">
          <a:xfrm>
            <a:off x="6242050" y="6619875"/>
            <a:ext cx="25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06'I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105"/>
          <p:cNvSpPr>
            <a:spLocks noChangeArrowheads="1"/>
          </p:cNvSpPr>
          <p:nvPr/>
        </p:nvSpPr>
        <p:spPr bwMode="auto">
          <a:xfrm>
            <a:off x="6480175" y="6530975"/>
            <a:ext cx="1301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106"/>
          <p:cNvSpPr>
            <a:spLocks noChangeArrowheads="1"/>
          </p:cNvSpPr>
          <p:nvPr/>
        </p:nvSpPr>
        <p:spPr bwMode="auto">
          <a:xfrm>
            <a:off x="6719888" y="6619875"/>
            <a:ext cx="25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07'I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107"/>
          <p:cNvSpPr>
            <a:spLocks noChangeArrowheads="1"/>
          </p:cNvSpPr>
          <p:nvPr/>
        </p:nvSpPr>
        <p:spPr bwMode="auto">
          <a:xfrm>
            <a:off x="6958013" y="6530975"/>
            <a:ext cx="1301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108"/>
          <p:cNvSpPr>
            <a:spLocks noChangeArrowheads="1"/>
          </p:cNvSpPr>
          <p:nvPr/>
        </p:nvSpPr>
        <p:spPr bwMode="auto">
          <a:xfrm>
            <a:off x="7196138" y="6619875"/>
            <a:ext cx="25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08'I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109"/>
          <p:cNvSpPr>
            <a:spLocks noChangeArrowheads="1"/>
          </p:cNvSpPr>
          <p:nvPr/>
        </p:nvSpPr>
        <p:spPr bwMode="auto">
          <a:xfrm>
            <a:off x="7435850" y="6530975"/>
            <a:ext cx="1301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ctangle 110"/>
          <p:cNvSpPr>
            <a:spLocks noChangeArrowheads="1"/>
          </p:cNvSpPr>
          <p:nvPr/>
        </p:nvSpPr>
        <p:spPr bwMode="auto">
          <a:xfrm>
            <a:off x="7673975" y="6619875"/>
            <a:ext cx="25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09'I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ectangle 111"/>
          <p:cNvSpPr>
            <a:spLocks noChangeArrowheads="1"/>
          </p:cNvSpPr>
          <p:nvPr/>
        </p:nvSpPr>
        <p:spPr bwMode="auto">
          <a:xfrm>
            <a:off x="7913688" y="6530975"/>
            <a:ext cx="1301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112"/>
          <p:cNvSpPr>
            <a:spLocks noChangeArrowheads="1"/>
          </p:cNvSpPr>
          <p:nvPr/>
        </p:nvSpPr>
        <p:spPr bwMode="auto">
          <a:xfrm>
            <a:off x="8151813" y="6619875"/>
            <a:ext cx="2508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10'I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113"/>
          <p:cNvSpPr>
            <a:spLocks noChangeArrowheads="1"/>
          </p:cNvSpPr>
          <p:nvPr/>
        </p:nvSpPr>
        <p:spPr bwMode="auto">
          <a:xfrm>
            <a:off x="8389938" y="6530975"/>
            <a:ext cx="1301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tangle 114"/>
          <p:cNvSpPr>
            <a:spLocks noChangeArrowheads="1"/>
          </p:cNvSpPr>
          <p:nvPr/>
        </p:nvSpPr>
        <p:spPr bwMode="auto">
          <a:xfrm>
            <a:off x="8629650" y="6619875"/>
            <a:ext cx="24160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11'I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115"/>
          <p:cNvSpPr>
            <a:spLocks noChangeArrowheads="1"/>
          </p:cNvSpPr>
          <p:nvPr/>
        </p:nvSpPr>
        <p:spPr bwMode="auto">
          <a:xfrm>
            <a:off x="8867775" y="6530975"/>
            <a:ext cx="1301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2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III</a:t>
            </a:r>
            <a:endParaRPr lang="et-EE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istkülik 54"/>
          <p:cNvSpPr/>
          <p:nvPr/>
        </p:nvSpPr>
        <p:spPr>
          <a:xfrm>
            <a:off x="755576" y="4509120"/>
            <a:ext cx="6442853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t-EE" sz="4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Estonian real GDP </a:t>
            </a:r>
            <a:r>
              <a:rPr lang="et-EE" sz="4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growth</a:t>
            </a:r>
            <a:endParaRPr lang="et-EE" sz="46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t-EE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fastest</a:t>
            </a:r>
            <a:r>
              <a:rPr lang="et-EE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growing</a:t>
            </a:r>
            <a:r>
              <a:rPr lang="et-EE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European</a:t>
            </a:r>
            <a:r>
              <a:rPr lang="et-EE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economy</a:t>
            </a:r>
            <a:endParaRPr lang="et-EE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6" name="5-tipuline täht 55"/>
          <p:cNvSpPr/>
          <p:nvPr/>
        </p:nvSpPr>
        <p:spPr>
          <a:xfrm>
            <a:off x="7380312" y="6165304"/>
            <a:ext cx="360040" cy="288032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8" name="Sirge noolkonnektor 57"/>
          <p:cNvCxnSpPr/>
          <p:nvPr/>
        </p:nvCxnSpPr>
        <p:spPr>
          <a:xfrm flipH="1">
            <a:off x="7668344" y="4293096"/>
            <a:ext cx="864096" cy="187220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8100392" y="3645024"/>
            <a:ext cx="839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</a:t>
            </a:r>
          </a:p>
          <a:p>
            <a:r>
              <a:rPr lang="et-E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ERROR</a:t>
            </a:r>
            <a:endParaRPr lang="et-E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aidinumbri kohatäide 4"/>
          <p:cNvSpPr>
            <a:spLocks noGrp="1"/>
          </p:cNvSpPr>
          <p:nvPr>
            <p:ph type="sldNum" sz="quarter" idx="12"/>
          </p:nvPr>
        </p:nvSpPr>
        <p:spPr>
          <a:xfrm>
            <a:off x="6675438" y="6248400"/>
            <a:ext cx="1905000" cy="457200"/>
          </a:xfrm>
          <a:noFill/>
        </p:spPr>
        <p:txBody>
          <a:bodyPr/>
          <a:lstStyle/>
          <a:p>
            <a:fld id="{E3241ABB-1C3F-43AD-B4D0-45CE416E60DD}" type="slidenum">
              <a:rPr lang="en-GB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5</a:t>
            </a:fld>
            <a:endParaRPr lang="en-GB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155"/>
          <p:cNvSpPr>
            <a:spLocks noChangeArrowheads="1"/>
          </p:cNvSpPr>
          <p:nvPr/>
        </p:nvSpPr>
        <p:spPr bwMode="auto">
          <a:xfrm>
            <a:off x="7451725" y="52388"/>
            <a:ext cx="865188" cy="6254750"/>
          </a:xfrm>
          <a:prstGeom prst="rect">
            <a:avLst/>
          </a:prstGeom>
          <a:solidFill>
            <a:srgbClr val="FFFF00">
              <a:alpha val="4196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t-EE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118100" y="65088"/>
            <a:ext cx="936625" cy="6242050"/>
          </a:xfrm>
          <a:prstGeom prst="rect">
            <a:avLst/>
          </a:prstGeom>
          <a:solidFill>
            <a:srgbClr val="FFFF00">
              <a:alpha val="4196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t-EE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541713" y="65088"/>
            <a:ext cx="936625" cy="6242050"/>
          </a:xfrm>
          <a:prstGeom prst="rect">
            <a:avLst/>
          </a:prstGeom>
          <a:solidFill>
            <a:srgbClr val="FFFF00">
              <a:alpha val="4196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t-EE"/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1246188" y="93663"/>
            <a:ext cx="1025526" cy="6267450"/>
            <a:chOff x="731" y="59"/>
            <a:chExt cx="646" cy="3948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759" y="59"/>
              <a:ext cx="590" cy="3948"/>
            </a:xfrm>
            <a:prstGeom prst="rect">
              <a:avLst/>
            </a:prstGeom>
            <a:solidFill>
              <a:srgbClr val="FFFF00">
                <a:alpha val="4196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t-EE"/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731" y="85"/>
              <a:ext cx="646" cy="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t-EE" sz="13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GLOBAL</a:t>
              </a:r>
            </a:p>
            <a:p>
              <a:pPr algn="ctr"/>
              <a:r>
                <a:rPr lang="et-EE" sz="13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ECONOMIC</a:t>
              </a:r>
            </a:p>
            <a:p>
              <a:pPr algn="ctr"/>
              <a:r>
                <a:rPr lang="et-EE" sz="13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SLOWDOWN</a:t>
              </a:r>
              <a:endParaRPr lang="en-US" sz="1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endParaRPr>
            </a:p>
          </p:txBody>
        </p:sp>
      </p:grp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814388" y="244475"/>
            <a:ext cx="811530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814388" y="244475"/>
            <a:ext cx="811530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1085850" y="2662238"/>
            <a:ext cx="258763" cy="1592262"/>
          </a:xfrm>
          <a:custGeom>
            <a:avLst/>
            <a:gdLst>
              <a:gd name="T0" fmla="*/ 0 w 163"/>
              <a:gd name="T1" fmla="*/ 2147483647 h 1003"/>
              <a:gd name="T2" fmla="*/ 0 w 163"/>
              <a:gd name="T3" fmla="*/ 2147483647 h 1003"/>
              <a:gd name="T4" fmla="*/ 2147483647 w 163"/>
              <a:gd name="T5" fmla="*/ 2147483647 h 1003"/>
              <a:gd name="T6" fmla="*/ 2147483647 w 163"/>
              <a:gd name="T7" fmla="*/ 0 h 1003"/>
              <a:gd name="T8" fmla="*/ 0 w 163"/>
              <a:gd name="T9" fmla="*/ 2147483647 h 10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"/>
              <a:gd name="T16" fmla="*/ 0 h 1003"/>
              <a:gd name="T17" fmla="*/ 163 w 163"/>
              <a:gd name="T18" fmla="*/ 1003 h 10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" h="1003">
                <a:moveTo>
                  <a:pt x="0" y="112"/>
                </a:moveTo>
                <a:lnTo>
                  <a:pt x="0" y="1003"/>
                </a:lnTo>
                <a:lnTo>
                  <a:pt x="163" y="884"/>
                </a:lnTo>
                <a:lnTo>
                  <a:pt x="163" y="0"/>
                </a:lnTo>
                <a:lnTo>
                  <a:pt x="0" y="112"/>
                </a:lnTo>
                <a:close/>
              </a:path>
            </a:pathLst>
          </a:custGeom>
          <a:solidFill>
            <a:srgbClr val="4D4D8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925513" y="2840038"/>
            <a:ext cx="160337" cy="1414462"/>
          </a:xfrm>
          <a:prstGeom prst="rect">
            <a:avLst/>
          </a:prstGeom>
          <a:solidFill>
            <a:srgbClr val="999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925513" y="2662238"/>
            <a:ext cx="419100" cy="177800"/>
          </a:xfrm>
          <a:custGeom>
            <a:avLst/>
            <a:gdLst>
              <a:gd name="T0" fmla="*/ 2147483647 w 264"/>
              <a:gd name="T1" fmla="*/ 2147483647 h 112"/>
              <a:gd name="T2" fmla="*/ 2147483647 w 264"/>
              <a:gd name="T3" fmla="*/ 0 h 112"/>
              <a:gd name="T4" fmla="*/ 2147483647 w 264"/>
              <a:gd name="T5" fmla="*/ 0 h 112"/>
              <a:gd name="T6" fmla="*/ 0 w 264"/>
              <a:gd name="T7" fmla="*/ 2147483647 h 112"/>
              <a:gd name="T8" fmla="*/ 2147483647 w 264"/>
              <a:gd name="T9" fmla="*/ 2147483647 h 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4"/>
              <a:gd name="T16" fmla="*/ 0 h 112"/>
              <a:gd name="T17" fmla="*/ 264 w 264"/>
              <a:gd name="T18" fmla="*/ 112 h 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4" h="112">
                <a:moveTo>
                  <a:pt x="101" y="112"/>
                </a:moveTo>
                <a:lnTo>
                  <a:pt x="264" y="0"/>
                </a:lnTo>
                <a:lnTo>
                  <a:pt x="171" y="0"/>
                </a:lnTo>
                <a:lnTo>
                  <a:pt x="0" y="112"/>
                </a:lnTo>
                <a:lnTo>
                  <a:pt x="101" y="112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962025" y="4154488"/>
            <a:ext cx="328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500" b="1"/>
              <a:t>-6,5</a:t>
            </a:r>
            <a:endParaRPr lang="et-EE" b="1"/>
          </a:p>
        </p:txBody>
      </p:sp>
      <p:sp>
        <p:nvSpPr>
          <p:cNvPr id="17" name="Freeform 17"/>
          <p:cNvSpPr>
            <a:spLocks/>
          </p:cNvSpPr>
          <p:nvPr/>
        </p:nvSpPr>
        <p:spPr bwMode="auto">
          <a:xfrm>
            <a:off x="1468438" y="2662238"/>
            <a:ext cx="271462" cy="3128962"/>
          </a:xfrm>
          <a:custGeom>
            <a:avLst/>
            <a:gdLst>
              <a:gd name="T0" fmla="*/ 0 w 171"/>
              <a:gd name="T1" fmla="*/ 2147483647 h 1971"/>
              <a:gd name="T2" fmla="*/ 0 w 171"/>
              <a:gd name="T3" fmla="*/ 2147483647 h 1971"/>
              <a:gd name="T4" fmla="*/ 2147483647 w 171"/>
              <a:gd name="T5" fmla="*/ 2147483647 h 1971"/>
              <a:gd name="T6" fmla="*/ 2147483647 w 171"/>
              <a:gd name="T7" fmla="*/ 0 h 1971"/>
              <a:gd name="T8" fmla="*/ 0 w 171"/>
              <a:gd name="T9" fmla="*/ 2147483647 h 19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1"/>
              <a:gd name="T16" fmla="*/ 0 h 1971"/>
              <a:gd name="T17" fmla="*/ 171 w 171"/>
              <a:gd name="T18" fmla="*/ 1971 h 19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1" h="1971">
                <a:moveTo>
                  <a:pt x="0" y="112"/>
                </a:moveTo>
                <a:lnTo>
                  <a:pt x="0" y="1971"/>
                </a:lnTo>
                <a:lnTo>
                  <a:pt x="171" y="1859"/>
                </a:lnTo>
                <a:lnTo>
                  <a:pt x="171" y="0"/>
                </a:lnTo>
                <a:lnTo>
                  <a:pt x="0" y="112"/>
                </a:lnTo>
                <a:close/>
              </a:path>
            </a:pathLst>
          </a:custGeom>
          <a:solidFill>
            <a:srgbClr val="80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1320800" y="2840038"/>
            <a:ext cx="147638" cy="2951162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19" name="Freeform 19"/>
          <p:cNvSpPr>
            <a:spLocks/>
          </p:cNvSpPr>
          <p:nvPr/>
        </p:nvSpPr>
        <p:spPr bwMode="auto">
          <a:xfrm>
            <a:off x="1320800" y="2662238"/>
            <a:ext cx="419100" cy="177800"/>
          </a:xfrm>
          <a:custGeom>
            <a:avLst/>
            <a:gdLst>
              <a:gd name="T0" fmla="*/ 2147483647 w 264"/>
              <a:gd name="T1" fmla="*/ 2147483647 h 112"/>
              <a:gd name="T2" fmla="*/ 2147483647 w 264"/>
              <a:gd name="T3" fmla="*/ 0 h 112"/>
              <a:gd name="T4" fmla="*/ 2147483647 w 264"/>
              <a:gd name="T5" fmla="*/ 0 h 112"/>
              <a:gd name="T6" fmla="*/ 0 w 264"/>
              <a:gd name="T7" fmla="*/ 2147483647 h 112"/>
              <a:gd name="T8" fmla="*/ 2147483647 w 264"/>
              <a:gd name="T9" fmla="*/ 2147483647 h 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4"/>
              <a:gd name="T16" fmla="*/ 0 h 112"/>
              <a:gd name="T17" fmla="*/ 264 w 264"/>
              <a:gd name="T18" fmla="*/ 112 h 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4" h="112">
                <a:moveTo>
                  <a:pt x="93" y="112"/>
                </a:moveTo>
                <a:lnTo>
                  <a:pt x="264" y="0"/>
                </a:lnTo>
                <a:lnTo>
                  <a:pt x="163" y="0"/>
                </a:lnTo>
                <a:lnTo>
                  <a:pt x="0" y="112"/>
                </a:lnTo>
                <a:lnTo>
                  <a:pt x="93" y="112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1193800" y="5805488"/>
            <a:ext cx="4349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500" b="1"/>
              <a:t>-13,6</a:t>
            </a:r>
            <a:endParaRPr lang="et-EE" b="1"/>
          </a:p>
        </p:txBody>
      </p:sp>
      <p:sp>
        <p:nvSpPr>
          <p:cNvPr id="21" name="Freeform 21"/>
          <p:cNvSpPr>
            <a:spLocks/>
          </p:cNvSpPr>
          <p:nvPr/>
        </p:nvSpPr>
        <p:spPr bwMode="auto">
          <a:xfrm>
            <a:off x="1851025" y="2662238"/>
            <a:ext cx="273050" cy="3252787"/>
          </a:xfrm>
          <a:custGeom>
            <a:avLst/>
            <a:gdLst>
              <a:gd name="T0" fmla="*/ 0 w 172"/>
              <a:gd name="T1" fmla="*/ 2147483647 h 2049"/>
              <a:gd name="T2" fmla="*/ 0 w 172"/>
              <a:gd name="T3" fmla="*/ 2147483647 h 2049"/>
              <a:gd name="T4" fmla="*/ 2147483647 w 172"/>
              <a:gd name="T5" fmla="*/ 2147483647 h 2049"/>
              <a:gd name="T6" fmla="*/ 2147483647 w 172"/>
              <a:gd name="T7" fmla="*/ 0 h 2049"/>
              <a:gd name="T8" fmla="*/ 0 w 172"/>
              <a:gd name="T9" fmla="*/ 2147483647 h 20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"/>
              <a:gd name="T16" fmla="*/ 0 h 2049"/>
              <a:gd name="T17" fmla="*/ 172 w 172"/>
              <a:gd name="T18" fmla="*/ 2049 h 20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" h="2049">
                <a:moveTo>
                  <a:pt x="0" y="112"/>
                </a:moveTo>
                <a:lnTo>
                  <a:pt x="0" y="2049"/>
                </a:lnTo>
                <a:lnTo>
                  <a:pt x="172" y="1936"/>
                </a:lnTo>
                <a:lnTo>
                  <a:pt x="172" y="0"/>
                </a:lnTo>
                <a:lnTo>
                  <a:pt x="0" y="112"/>
                </a:lnTo>
                <a:close/>
              </a:path>
            </a:pathLst>
          </a:custGeom>
          <a:solidFill>
            <a:srgbClr val="80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1703388" y="2840038"/>
            <a:ext cx="147637" cy="3074987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23" name="Freeform 23"/>
          <p:cNvSpPr>
            <a:spLocks/>
          </p:cNvSpPr>
          <p:nvPr/>
        </p:nvSpPr>
        <p:spPr bwMode="auto">
          <a:xfrm>
            <a:off x="1703388" y="2662238"/>
            <a:ext cx="420687" cy="177800"/>
          </a:xfrm>
          <a:custGeom>
            <a:avLst/>
            <a:gdLst>
              <a:gd name="T0" fmla="*/ 2147483647 w 265"/>
              <a:gd name="T1" fmla="*/ 2147483647 h 112"/>
              <a:gd name="T2" fmla="*/ 2147483647 w 265"/>
              <a:gd name="T3" fmla="*/ 0 h 112"/>
              <a:gd name="T4" fmla="*/ 2147483647 w 265"/>
              <a:gd name="T5" fmla="*/ 0 h 112"/>
              <a:gd name="T6" fmla="*/ 0 w 265"/>
              <a:gd name="T7" fmla="*/ 2147483647 h 112"/>
              <a:gd name="T8" fmla="*/ 2147483647 w 265"/>
              <a:gd name="T9" fmla="*/ 2147483647 h 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5"/>
              <a:gd name="T16" fmla="*/ 0 h 112"/>
              <a:gd name="T17" fmla="*/ 265 w 265"/>
              <a:gd name="T18" fmla="*/ 112 h 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5" h="112">
                <a:moveTo>
                  <a:pt x="93" y="112"/>
                </a:moveTo>
                <a:lnTo>
                  <a:pt x="265" y="0"/>
                </a:lnTo>
                <a:lnTo>
                  <a:pt x="163" y="0"/>
                </a:lnTo>
                <a:lnTo>
                  <a:pt x="0" y="112"/>
                </a:lnTo>
                <a:lnTo>
                  <a:pt x="93" y="112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1641475" y="5942013"/>
            <a:ext cx="4349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500" b="1"/>
              <a:t>-14,2</a:t>
            </a:r>
            <a:endParaRPr lang="et-EE" b="1"/>
          </a:p>
        </p:txBody>
      </p:sp>
      <p:sp>
        <p:nvSpPr>
          <p:cNvPr id="25" name="Freeform 25"/>
          <p:cNvSpPr>
            <a:spLocks/>
          </p:cNvSpPr>
          <p:nvPr/>
        </p:nvSpPr>
        <p:spPr bwMode="auto">
          <a:xfrm>
            <a:off x="2246313" y="2662238"/>
            <a:ext cx="260350" cy="2082800"/>
          </a:xfrm>
          <a:custGeom>
            <a:avLst/>
            <a:gdLst>
              <a:gd name="T0" fmla="*/ 0 w 164"/>
              <a:gd name="T1" fmla="*/ 2147483647 h 1312"/>
              <a:gd name="T2" fmla="*/ 0 w 164"/>
              <a:gd name="T3" fmla="*/ 2147483647 h 1312"/>
              <a:gd name="T4" fmla="*/ 2147483647 w 164"/>
              <a:gd name="T5" fmla="*/ 2147483647 h 1312"/>
              <a:gd name="T6" fmla="*/ 2147483647 w 164"/>
              <a:gd name="T7" fmla="*/ 0 h 1312"/>
              <a:gd name="T8" fmla="*/ 0 w 164"/>
              <a:gd name="T9" fmla="*/ 2147483647 h 13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4"/>
              <a:gd name="T16" fmla="*/ 0 h 1312"/>
              <a:gd name="T17" fmla="*/ 164 w 164"/>
              <a:gd name="T18" fmla="*/ 1312 h 13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4" h="1312">
                <a:moveTo>
                  <a:pt x="0" y="112"/>
                </a:moveTo>
                <a:lnTo>
                  <a:pt x="0" y="1312"/>
                </a:lnTo>
                <a:lnTo>
                  <a:pt x="164" y="1200"/>
                </a:lnTo>
                <a:lnTo>
                  <a:pt x="164" y="0"/>
                </a:lnTo>
                <a:lnTo>
                  <a:pt x="0" y="112"/>
                </a:lnTo>
                <a:close/>
              </a:path>
            </a:pathLst>
          </a:custGeom>
          <a:solidFill>
            <a:srgbClr val="80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2085975" y="2840038"/>
            <a:ext cx="160338" cy="190500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27" name="Freeform 27"/>
          <p:cNvSpPr>
            <a:spLocks/>
          </p:cNvSpPr>
          <p:nvPr/>
        </p:nvSpPr>
        <p:spPr bwMode="auto">
          <a:xfrm>
            <a:off x="2085975" y="2662238"/>
            <a:ext cx="420688" cy="177800"/>
          </a:xfrm>
          <a:custGeom>
            <a:avLst/>
            <a:gdLst>
              <a:gd name="T0" fmla="*/ 2147483647 w 265"/>
              <a:gd name="T1" fmla="*/ 2147483647 h 112"/>
              <a:gd name="T2" fmla="*/ 2147483647 w 265"/>
              <a:gd name="T3" fmla="*/ 0 h 112"/>
              <a:gd name="T4" fmla="*/ 2147483647 w 265"/>
              <a:gd name="T5" fmla="*/ 0 h 112"/>
              <a:gd name="T6" fmla="*/ 0 w 265"/>
              <a:gd name="T7" fmla="*/ 2147483647 h 112"/>
              <a:gd name="T8" fmla="*/ 2147483647 w 265"/>
              <a:gd name="T9" fmla="*/ 2147483647 h 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5"/>
              <a:gd name="T16" fmla="*/ 0 h 112"/>
              <a:gd name="T17" fmla="*/ 265 w 265"/>
              <a:gd name="T18" fmla="*/ 112 h 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5" h="112">
                <a:moveTo>
                  <a:pt x="101" y="112"/>
                </a:moveTo>
                <a:lnTo>
                  <a:pt x="265" y="0"/>
                </a:lnTo>
                <a:lnTo>
                  <a:pt x="171" y="0"/>
                </a:lnTo>
                <a:lnTo>
                  <a:pt x="0" y="112"/>
                </a:lnTo>
                <a:lnTo>
                  <a:pt x="101" y="112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2124075" y="4645025"/>
            <a:ext cx="3286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500" b="1"/>
              <a:t>-8,8</a:t>
            </a:r>
            <a:endParaRPr lang="et-EE" b="1"/>
          </a:p>
        </p:txBody>
      </p:sp>
      <p:sp>
        <p:nvSpPr>
          <p:cNvPr id="29" name="Freeform 29"/>
          <p:cNvSpPr>
            <a:spLocks/>
          </p:cNvSpPr>
          <p:nvPr/>
        </p:nvSpPr>
        <p:spPr bwMode="auto">
          <a:xfrm>
            <a:off x="2630488" y="2662238"/>
            <a:ext cx="258762" cy="523875"/>
          </a:xfrm>
          <a:custGeom>
            <a:avLst/>
            <a:gdLst>
              <a:gd name="T0" fmla="*/ 0 w 163"/>
              <a:gd name="T1" fmla="*/ 2147483647 h 330"/>
              <a:gd name="T2" fmla="*/ 0 w 163"/>
              <a:gd name="T3" fmla="*/ 2147483647 h 330"/>
              <a:gd name="T4" fmla="*/ 2147483647 w 163"/>
              <a:gd name="T5" fmla="*/ 2147483647 h 330"/>
              <a:gd name="T6" fmla="*/ 2147483647 w 163"/>
              <a:gd name="T7" fmla="*/ 0 h 330"/>
              <a:gd name="T8" fmla="*/ 0 w 163"/>
              <a:gd name="T9" fmla="*/ 2147483647 h 3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"/>
              <a:gd name="T16" fmla="*/ 0 h 330"/>
              <a:gd name="T17" fmla="*/ 163 w 163"/>
              <a:gd name="T18" fmla="*/ 330 h 3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" h="330">
                <a:moveTo>
                  <a:pt x="0" y="112"/>
                </a:moveTo>
                <a:lnTo>
                  <a:pt x="0" y="330"/>
                </a:lnTo>
                <a:lnTo>
                  <a:pt x="163" y="217"/>
                </a:lnTo>
                <a:lnTo>
                  <a:pt x="163" y="0"/>
                </a:lnTo>
                <a:lnTo>
                  <a:pt x="0" y="112"/>
                </a:lnTo>
                <a:close/>
              </a:path>
            </a:pathLst>
          </a:custGeom>
          <a:solidFill>
            <a:srgbClr val="4D4D8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2481263" y="2840038"/>
            <a:ext cx="149225" cy="346075"/>
          </a:xfrm>
          <a:prstGeom prst="rect">
            <a:avLst/>
          </a:prstGeom>
          <a:solidFill>
            <a:srgbClr val="999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31" name="Freeform 31"/>
          <p:cNvSpPr>
            <a:spLocks/>
          </p:cNvSpPr>
          <p:nvPr/>
        </p:nvSpPr>
        <p:spPr bwMode="auto">
          <a:xfrm>
            <a:off x="2481263" y="2662238"/>
            <a:ext cx="407987" cy="177800"/>
          </a:xfrm>
          <a:custGeom>
            <a:avLst/>
            <a:gdLst>
              <a:gd name="T0" fmla="*/ 2147483647 w 257"/>
              <a:gd name="T1" fmla="*/ 2147483647 h 112"/>
              <a:gd name="T2" fmla="*/ 2147483647 w 257"/>
              <a:gd name="T3" fmla="*/ 0 h 112"/>
              <a:gd name="T4" fmla="*/ 2147483647 w 257"/>
              <a:gd name="T5" fmla="*/ 0 h 112"/>
              <a:gd name="T6" fmla="*/ 0 w 257"/>
              <a:gd name="T7" fmla="*/ 2147483647 h 112"/>
              <a:gd name="T8" fmla="*/ 2147483647 w 257"/>
              <a:gd name="T9" fmla="*/ 2147483647 h 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7"/>
              <a:gd name="T16" fmla="*/ 0 h 112"/>
              <a:gd name="T17" fmla="*/ 257 w 257"/>
              <a:gd name="T18" fmla="*/ 112 h 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7" h="112">
                <a:moveTo>
                  <a:pt x="94" y="112"/>
                </a:moveTo>
                <a:lnTo>
                  <a:pt x="257" y="0"/>
                </a:lnTo>
                <a:lnTo>
                  <a:pt x="164" y="0"/>
                </a:lnTo>
                <a:lnTo>
                  <a:pt x="0" y="112"/>
                </a:lnTo>
                <a:lnTo>
                  <a:pt x="94" y="112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2506663" y="3086100"/>
            <a:ext cx="3286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500" b="1"/>
              <a:t>-1,6</a:t>
            </a:r>
            <a:endParaRPr lang="et-EE" b="1"/>
          </a:p>
        </p:txBody>
      </p:sp>
      <p:sp>
        <p:nvSpPr>
          <p:cNvPr id="33" name="Freeform 33"/>
          <p:cNvSpPr>
            <a:spLocks/>
          </p:cNvSpPr>
          <p:nvPr/>
        </p:nvSpPr>
        <p:spPr bwMode="auto">
          <a:xfrm>
            <a:off x="3013075" y="1727200"/>
            <a:ext cx="271463" cy="1112838"/>
          </a:xfrm>
          <a:custGeom>
            <a:avLst/>
            <a:gdLst>
              <a:gd name="T0" fmla="*/ 0 w 171"/>
              <a:gd name="T1" fmla="*/ 2147483647 h 701"/>
              <a:gd name="T2" fmla="*/ 0 w 171"/>
              <a:gd name="T3" fmla="*/ 2147483647 h 701"/>
              <a:gd name="T4" fmla="*/ 2147483647 w 171"/>
              <a:gd name="T5" fmla="*/ 0 h 701"/>
              <a:gd name="T6" fmla="*/ 2147483647 w 171"/>
              <a:gd name="T7" fmla="*/ 2147483647 h 701"/>
              <a:gd name="T8" fmla="*/ 0 w 171"/>
              <a:gd name="T9" fmla="*/ 2147483647 h 7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1"/>
              <a:gd name="T16" fmla="*/ 0 h 701"/>
              <a:gd name="T17" fmla="*/ 171 w 171"/>
              <a:gd name="T18" fmla="*/ 701 h 70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1" h="701">
                <a:moveTo>
                  <a:pt x="0" y="701"/>
                </a:moveTo>
                <a:lnTo>
                  <a:pt x="0" y="112"/>
                </a:lnTo>
                <a:lnTo>
                  <a:pt x="171" y="0"/>
                </a:lnTo>
                <a:lnTo>
                  <a:pt x="171" y="589"/>
                </a:lnTo>
                <a:lnTo>
                  <a:pt x="0" y="701"/>
                </a:lnTo>
                <a:close/>
              </a:path>
            </a:pathLst>
          </a:custGeom>
          <a:solidFill>
            <a:srgbClr val="4D4D8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2865438" y="1905000"/>
            <a:ext cx="147637" cy="935038"/>
          </a:xfrm>
          <a:prstGeom prst="rect">
            <a:avLst/>
          </a:prstGeom>
          <a:solidFill>
            <a:srgbClr val="999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35" name="Freeform 35"/>
          <p:cNvSpPr>
            <a:spLocks/>
          </p:cNvSpPr>
          <p:nvPr/>
        </p:nvSpPr>
        <p:spPr bwMode="auto">
          <a:xfrm>
            <a:off x="2865438" y="1727200"/>
            <a:ext cx="419100" cy="177800"/>
          </a:xfrm>
          <a:custGeom>
            <a:avLst/>
            <a:gdLst>
              <a:gd name="T0" fmla="*/ 2147483647 w 264"/>
              <a:gd name="T1" fmla="*/ 2147483647 h 112"/>
              <a:gd name="T2" fmla="*/ 2147483647 w 264"/>
              <a:gd name="T3" fmla="*/ 0 h 112"/>
              <a:gd name="T4" fmla="*/ 2147483647 w 264"/>
              <a:gd name="T5" fmla="*/ 0 h 112"/>
              <a:gd name="T6" fmla="*/ 0 w 264"/>
              <a:gd name="T7" fmla="*/ 2147483647 h 112"/>
              <a:gd name="T8" fmla="*/ 2147483647 w 264"/>
              <a:gd name="T9" fmla="*/ 2147483647 h 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4"/>
              <a:gd name="T16" fmla="*/ 0 h 112"/>
              <a:gd name="T17" fmla="*/ 264 w 264"/>
              <a:gd name="T18" fmla="*/ 112 h 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4" h="112">
                <a:moveTo>
                  <a:pt x="93" y="112"/>
                </a:moveTo>
                <a:lnTo>
                  <a:pt x="264" y="0"/>
                </a:lnTo>
                <a:lnTo>
                  <a:pt x="163" y="0"/>
                </a:lnTo>
                <a:lnTo>
                  <a:pt x="0" y="112"/>
                </a:lnTo>
                <a:lnTo>
                  <a:pt x="93" y="112"/>
                </a:lnTo>
                <a:close/>
              </a:path>
            </a:pathLst>
          </a:custGeom>
          <a:solidFill>
            <a:srgbClr val="7373B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2925763" y="1625600"/>
            <a:ext cx="2651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500" b="1"/>
              <a:t>4,3</a:t>
            </a:r>
            <a:endParaRPr lang="et-EE" b="1"/>
          </a:p>
        </p:txBody>
      </p:sp>
      <p:sp>
        <p:nvSpPr>
          <p:cNvPr id="37" name="Freeform 37"/>
          <p:cNvSpPr>
            <a:spLocks/>
          </p:cNvSpPr>
          <p:nvPr/>
        </p:nvSpPr>
        <p:spPr bwMode="auto">
          <a:xfrm>
            <a:off x="3408363" y="1727200"/>
            <a:ext cx="258762" cy="1112838"/>
          </a:xfrm>
          <a:custGeom>
            <a:avLst/>
            <a:gdLst>
              <a:gd name="T0" fmla="*/ 0 w 163"/>
              <a:gd name="T1" fmla="*/ 2147483647 h 701"/>
              <a:gd name="T2" fmla="*/ 0 w 163"/>
              <a:gd name="T3" fmla="*/ 2147483647 h 701"/>
              <a:gd name="T4" fmla="*/ 2147483647 w 163"/>
              <a:gd name="T5" fmla="*/ 0 h 701"/>
              <a:gd name="T6" fmla="*/ 2147483647 w 163"/>
              <a:gd name="T7" fmla="*/ 2147483647 h 701"/>
              <a:gd name="T8" fmla="*/ 0 w 163"/>
              <a:gd name="T9" fmla="*/ 2147483647 h 7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"/>
              <a:gd name="T16" fmla="*/ 0 h 701"/>
              <a:gd name="T17" fmla="*/ 163 w 163"/>
              <a:gd name="T18" fmla="*/ 701 h 70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" h="701">
                <a:moveTo>
                  <a:pt x="0" y="701"/>
                </a:moveTo>
                <a:lnTo>
                  <a:pt x="0" y="112"/>
                </a:lnTo>
                <a:lnTo>
                  <a:pt x="163" y="0"/>
                </a:lnTo>
                <a:lnTo>
                  <a:pt x="163" y="589"/>
                </a:lnTo>
                <a:lnTo>
                  <a:pt x="0" y="701"/>
                </a:lnTo>
                <a:close/>
              </a:path>
            </a:pathLst>
          </a:custGeom>
          <a:solidFill>
            <a:srgbClr val="4D4D8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3248025" y="1905000"/>
            <a:ext cx="160338" cy="935038"/>
          </a:xfrm>
          <a:prstGeom prst="rect">
            <a:avLst/>
          </a:prstGeom>
          <a:solidFill>
            <a:srgbClr val="999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39" name="Freeform 39"/>
          <p:cNvSpPr>
            <a:spLocks/>
          </p:cNvSpPr>
          <p:nvPr/>
        </p:nvSpPr>
        <p:spPr bwMode="auto">
          <a:xfrm>
            <a:off x="3248025" y="1727200"/>
            <a:ext cx="419100" cy="177800"/>
          </a:xfrm>
          <a:custGeom>
            <a:avLst/>
            <a:gdLst>
              <a:gd name="T0" fmla="*/ 2147483647 w 264"/>
              <a:gd name="T1" fmla="*/ 2147483647 h 112"/>
              <a:gd name="T2" fmla="*/ 2147483647 w 264"/>
              <a:gd name="T3" fmla="*/ 0 h 112"/>
              <a:gd name="T4" fmla="*/ 2147483647 w 264"/>
              <a:gd name="T5" fmla="*/ 0 h 112"/>
              <a:gd name="T6" fmla="*/ 0 w 264"/>
              <a:gd name="T7" fmla="*/ 2147483647 h 112"/>
              <a:gd name="T8" fmla="*/ 2147483647 w 264"/>
              <a:gd name="T9" fmla="*/ 2147483647 h 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4"/>
              <a:gd name="T16" fmla="*/ 0 h 112"/>
              <a:gd name="T17" fmla="*/ 264 w 264"/>
              <a:gd name="T18" fmla="*/ 112 h 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4" h="112">
                <a:moveTo>
                  <a:pt x="101" y="112"/>
                </a:moveTo>
                <a:lnTo>
                  <a:pt x="264" y="0"/>
                </a:lnTo>
                <a:lnTo>
                  <a:pt x="163" y="0"/>
                </a:lnTo>
                <a:lnTo>
                  <a:pt x="0" y="112"/>
                </a:lnTo>
                <a:lnTo>
                  <a:pt x="101" y="112"/>
                </a:lnTo>
                <a:close/>
              </a:path>
            </a:pathLst>
          </a:custGeom>
          <a:solidFill>
            <a:srgbClr val="7373B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3309938" y="1625600"/>
            <a:ext cx="2651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500" b="1"/>
              <a:t>4,3</a:t>
            </a:r>
            <a:endParaRPr lang="et-EE" b="1"/>
          </a:p>
        </p:txBody>
      </p:sp>
      <p:sp>
        <p:nvSpPr>
          <p:cNvPr id="41" name="Freeform 41"/>
          <p:cNvSpPr>
            <a:spLocks/>
          </p:cNvSpPr>
          <p:nvPr/>
        </p:nvSpPr>
        <p:spPr bwMode="auto">
          <a:xfrm>
            <a:off x="3790950" y="390525"/>
            <a:ext cx="260350" cy="2449513"/>
          </a:xfrm>
          <a:custGeom>
            <a:avLst/>
            <a:gdLst>
              <a:gd name="T0" fmla="*/ 0 w 164"/>
              <a:gd name="T1" fmla="*/ 2147483647 h 1543"/>
              <a:gd name="T2" fmla="*/ 0 w 164"/>
              <a:gd name="T3" fmla="*/ 2147483647 h 1543"/>
              <a:gd name="T4" fmla="*/ 2147483647 w 164"/>
              <a:gd name="T5" fmla="*/ 0 h 1543"/>
              <a:gd name="T6" fmla="*/ 2147483647 w 164"/>
              <a:gd name="T7" fmla="*/ 2147483647 h 1543"/>
              <a:gd name="T8" fmla="*/ 0 w 164"/>
              <a:gd name="T9" fmla="*/ 2147483647 h 1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4"/>
              <a:gd name="T16" fmla="*/ 0 h 1543"/>
              <a:gd name="T17" fmla="*/ 164 w 164"/>
              <a:gd name="T18" fmla="*/ 1543 h 15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4" h="1543">
                <a:moveTo>
                  <a:pt x="0" y="1543"/>
                </a:moveTo>
                <a:lnTo>
                  <a:pt x="0" y="112"/>
                </a:lnTo>
                <a:lnTo>
                  <a:pt x="164" y="0"/>
                </a:lnTo>
                <a:lnTo>
                  <a:pt x="164" y="1431"/>
                </a:lnTo>
                <a:lnTo>
                  <a:pt x="0" y="1543"/>
                </a:lnTo>
                <a:close/>
              </a:path>
            </a:pathLst>
          </a:custGeom>
          <a:solidFill>
            <a:srgbClr val="4D4D8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42" name="Rectangle 42"/>
          <p:cNvSpPr>
            <a:spLocks noChangeArrowheads="1"/>
          </p:cNvSpPr>
          <p:nvPr/>
        </p:nvSpPr>
        <p:spPr bwMode="auto">
          <a:xfrm>
            <a:off x="3630613" y="568325"/>
            <a:ext cx="160337" cy="2271713"/>
          </a:xfrm>
          <a:prstGeom prst="rect">
            <a:avLst/>
          </a:prstGeom>
          <a:solidFill>
            <a:srgbClr val="999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43" name="Freeform 43"/>
          <p:cNvSpPr>
            <a:spLocks/>
          </p:cNvSpPr>
          <p:nvPr/>
        </p:nvSpPr>
        <p:spPr bwMode="auto">
          <a:xfrm>
            <a:off x="3630613" y="390525"/>
            <a:ext cx="420687" cy="177800"/>
          </a:xfrm>
          <a:custGeom>
            <a:avLst/>
            <a:gdLst>
              <a:gd name="T0" fmla="*/ 2147483647 w 265"/>
              <a:gd name="T1" fmla="*/ 2147483647 h 112"/>
              <a:gd name="T2" fmla="*/ 2147483647 w 265"/>
              <a:gd name="T3" fmla="*/ 0 h 112"/>
              <a:gd name="T4" fmla="*/ 2147483647 w 265"/>
              <a:gd name="T5" fmla="*/ 0 h 112"/>
              <a:gd name="T6" fmla="*/ 0 w 265"/>
              <a:gd name="T7" fmla="*/ 2147483647 h 112"/>
              <a:gd name="T8" fmla="*/ 2147483647 w 265"/>
              <a:gd name="T9" fmla="*/ 2147483647 h 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5"/>
              <a:gd name="T16" fmla="*/ 0 h 112"/>
              <a:gd name="T17" fmla="*/ 265 w 265"/>
              <a:gd name="T18" fmla="*/ 112 h 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5" h="112">
                <a:moveTo>
                  <a:pt x="101" y="112"/>
                </a:moveTo>
                <a:lnTo>
                  <a:pt x="265" y="0"/>
                </a:lnTo>
                <a:lnTo>
                  <a:pt x="171" y="0"/>
                </a:lnTo>
                <a:lnTo>
                  <a:pt x="0" y="112"/>
                </a:lnTo>
                <a:lnTo>
                  <a:pt x="101" y="112"/>
                </a:lnTo>
                <a:close/>
              </a:path>
            </a:pathLst>
          </a:custGeom>
          <a:solidFill>
            <a:srgbClr val="7373B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44" name="Rectangle 44"/>
          <p:cNvSpPr>
            <a:spLocks noChangeArrowheads="1"/>
          </p:cNvSpPr>
          <p:nvPr/>
        </p:nvSpPr>
        <p:spPr bwMode="auto">
          <a:xfrm>
            <a:off x="3643313" y="288925"/>
            <a:ext cx="3714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500" b="1"/>
              <a:t>10,5</a:t>
            </a:r>
            <a:endParaRPr lang="et-EE" b="1"/>
          </a:p>
        </p:txBody>
      </p:sp>
      <p:sp>
        <p:nvSpPr>
          <p:cNvPr id="45" name="Freeform 45"/>
          <p:cNvSpPr>
            <a:spLocks/>
          </p:cNvSpPr>
          <p:nvPr/>
        </p:nvSpPr>
        <p:spPr bwMode="auto">
          <a:xfrm>
            <a:off x="4173538" y="1470025"/>
            <a:ext cx="260350" cy="1370013"/>
          </a:xfrm>
          <a:custGeom>
            <a:avLst/>
            <a:gdLst>
              <a:gd name="T0" fmla="*/ 0 w 164"/>
              <a:gd name="T1" fmla="*/ 2147483647 h 863"/>
              <a:gd name="T2" fmla="*/ 0 w 164"/>
              <a:gd name="T3" fmla="*/ 2147483647 h 863"/>
              <a:gd name="T4" fmla="*/ 2147483647 w 164"/>
              <a:gd name="T5" fmla="*/ 0 h 863"/>
              <a:gd name="T6" fmla="*/ 2147483647 w 164"/>
              <a:gd name="T7" fmla="*/ 2147483647 h 863"/>
              <a:gd name="T8" fmla="*/ 0 w 164"/>
              <a:gd name="T9" fmla="*/ 2147483647 h 8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4"/>
              <a:gd name="T16" fmla="*/ 0 h 863"/>
              <a:gd name="T17" fmla="*/ 164 w 164"/>
              <a:gd name="T18" fmla="*/ 863 h 86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4" h="863">
                <a:moveTo>
                  <a:pt x="0" y="863"/>
                </a:moveTo>
                <a:lnTo>
                  <a:pt x="0" y="112"/>
                </a:lnTo>
                <a:lnTo>
                  <a:pt x="164" y="0"/>
                </a:lnTo>
                <a:lnTo>
                  <a:pt x="164" y="751"/>
                </a:lnTo>
                <a:lnTo>
                  <a:pt x="0" y="863"/>
                </a:lnTo>
                <a:close/>
              </a:path>
            </a:pathLst>
          </a:custGeom>
          <a:solidFill>
            <a:srgbClr val="4D4D8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46" name="Rectangle 46"/>
          <p:cNvSpPr>
            <a:spLocks noChangeArrowheads="1"/>
          </p:cNvSpPr>
          <p:nvPr/>
        </p:nvSpPr>
        <p:spPr bwMode="auto">
          <a:xfrm>
            <a:off x="4025900" y="1647825"/>
            <a:ext cx="147638" cy="1192213"/>
          </a:xfrm>
          <a:prstGeom prst="rect">
            <a:avLst/>
          </a:prstGeom>
          <a:solidFill>
            <a:srgbClr val="999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47" name="Freeform 47"/>
          <p:cNvSpPr>
            <a:spLocks/>
          </p:cNvSpPr>
          <p:nvPr/>
        </p:nvSpPr>
        <p:spPr bwMode="auto">
          <a:xfrm>
            <a:off x="4025900" y="1470025"/>
            <a:ext cx="407988" cy="177800"/>
          </a:xfrm>
          <a:custGeom>
            <a:avLst/>
            <a:gdLst>
              <a:gd name="T0" fmla="*/ 2147483647 w 257"/>
              <a:gd name="T1" fmla="*/ 2147483647 h 112"/>
              <a:gd name="T2" fmla="*/ 2147483647 w 257"/>
              <a:gd name="T3" fmla="*/ 0 h 112"/>
              <a:gd name="T4" fmla="*/ 2147483647 w 257"/>
              <a:gd name="T5" fmla="*/ 0 h 112"/>
              <a:gd name="T6" fmla="*/ 0 w 257"/>
              <a:gd name="T7" fmla="*/ 2147483647 h 112"/>
              <a:gd name="T8" fmla="*/ 2147483647 w 257"/>
              <a:gd name="T9" fmla="*/ 2147483647 h 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7"/>
              <a:gd name="T16" fmla="*/ 0 h 112"/>
              <a:gd name="T17" fmla="*/ 257 w 257"/>
              <a:gd name="T18" fmla="*/ 112 h 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7" h="112">
                <a:moveTo>
                  <a:pt x="93" y="112"/>
                </a:moveTo>
                <a:lnTo>
                  <a:pt x="257" y="0"/>
                </a:lnTo>
                <a:lnTo>
                  <a:pt x="163" y="0"/>
                </a:lnTo>
                <a:lnTo>
                  <a:pt x="0" y="112"/>
                </a:lnTo>
                <a:lnTo>
                  <a:pt x="93" y="112"/>
                </a:lnTo>
                <a:close/>
              </a:path>
            </a:pathLst>
          </a:custGeom>
          <a:solidFill>
            <a:srgbClr val="7373B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48" name="Rectangle 48"/>
          <p:cNvSpPr>
            <a:spLocks noChangeArrowheads="1"/>
          </p:cNvSpPr>
          <p:nvPr/>
        </p:nvSpPr>
        <p:spPr bwMode="auto">
          <a:xfrm>
            <a:off x="4087813" y="1370013"/>
            <a:ext cx="2651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500" b="1"/>
              <a:t>5,5</a:t>
            </a:r>
            <a:endParaRPr lang="et-EE" b="1"/>
          </a:p>
        </p:txBody>
      </p:sp>
      <p:sp>
        <p:nvSpPr>
          <p:cNvPr id="49" name="Freeform 49"/>
          <p:cNvSpPr>
            <a:spLocks/>
          </p:cNvSpPr>
          <p:nvPr/>
        </p:nvSpPr>
        <p:spPr bwMode="auto">
          <a:xfrm>
            <a:off x="4408488" y="2662238"/>
            <a:ext cx="420687" cy="177800"/>
          </a:xfrm>
          <a:custGeom>
            <a:avLst/>
            <a:gdLst>
              <a:gd name="T0" fmla="*/ 2147483647 w 265"/>
              <a:gd name="T1" fmla="*/ 2147483647 h 112"/>
              <a:gd name="T2" fmla="*/ 2147483647 w 265"/>
              <a:gd name="T3" fmla="*/ 0 h 112"/>
              <a:gd name="T4" fmla="*/ 2147483647 w 265"/>
              <a:gd name="T5" fmla="*/ 0 h 112"/>
              <a:gd name="T6" fmla="*/ 0 w 265"/>
              <a:gd name="T7" fmla="*/ 2147483647 h 112"/>
              <a:gd name="T8" fmla="*/ 2147483647 w 265"/>
              <a:gd name="T9" fmla="*/ 2147483647 h 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5"/>
              <a:gd name="T16" fmla="*/ 0 h 112"/>
              <a:gd name="T17" fmla="*/ 265 w 265"/>
              <a:gd name="T18" fmla="*/ 112 h 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5" h="112">
                <a:moveTo>
                  <a:pt x="94" y="112"/>
                </a:moveTo>
                <a:lnTo>
                  <a:pt x="265" y="0"/>
                </a:lnTo>
                <a:lnTo>
                  <a:pt x="164" y="0"/>
                </a:lnTo>
                <a:lnTo>
                  <a:pt x="0" y="112"/>
                </a:lnTo>
                <a:lnTo>
                  <a:pt x="94" y="112"/>
                </a:lnTo>
                <a:close/>
              </a:path>
            </a:pathLst>
          </a:custGeom>
          <a:solidFill>
            <a:srgbClr val="7373B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50" name="Rectangle 50"/>
          <p:cNvSpPr>
            <a:spLocks noChangeArrowheads="1"/>
          </p:cNvSpPr>
          <p:nvPr/>
        </p:nvSpPr>
        <p:spPr bwMode="auto">
          <a:xfrm>
            <a:off x="4470400" y="2562225"/>
            <a:ext cx="2651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500" b="1"/>
              <a:t>0,0</a:t>
            </a:r>
            <a:endParaRPr lang="et-EE" b="1"/>
          </a:p>
        </p:txBody>
      </p:sp>
      <p:sp>
        <p:nvSpPr>
          <p:cNvPr id="51" name="Freeform 51"/>
          <p:cNvSpPr>
            <a:spLocks/>
          </p:cNvSpPr>
          <p:nvPr/>
        </p:nvSpPr>
        <p:spPr bwMode="auto">
          <a:xfrm>
            <a:off x="4953000" y="946150"/>
            <a:ext cx="258763" cy="1893888"/>
          </a:xfrm>
          <a:custGeom>
            <a:avLst/>
            <a:gdLst>
              <a:gd name="T0" fmla="*/ 0 w 163"/>
              <a:gd name="T1" fmla="*/ 2147483647 h 1193"/>
              <a:gd name="T2" fmla="*/ 0 w 163"/>
              <a:gd name="T3" fmla="*/ 2147483647 h 1193"/>
              <a:gd name="T4" fmla="*/ 2147483647 w 163"/>
              <a:gd name="T5" fmla="*/ 0 h 1193"/>
              <a:gd name="T6" fmla="*/ 2147483647 w 163"/>
              <a:gd name="T7" fmla="*/ 2147483647 h 1193"/>
              <a:gd name="T8" fmla="*/ 0 w 163"/>
              <a:gd name="T9" fmla="*/ 2147483647 h 11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"/>
              <a:gd name="T16" fmla="*/ 0 h 1193"/>
              <a:gd name="T17" fmla="*/ 163 w 163"/>
              <a:gd name="T18" fmla="*/ 1193 h 11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" h="1193">
                <a:moveTo>
                  <a:pt x="0" y="1193"/>
                </a:moveTo>
                <a:lnTo>
                  <a:pt x="0" y="113"/>
                </a:lnTo>
                <a:lnTo>
                  <a:pt x="163" y="0"/>
                </a:lnTo>
                <a:lnTo>
                  <a:pt x="163" y="1081"/>
                </a:lnTo>
                <a:lnTo>
                  <a:pt x="0" y="1193"/>
                </a:lnTo>
                <a:close/>
              </a:path>
            </a:pathLst>
          </a:custGeom>
          <a:solidFill>
            <a:srgbClr val="4D4D8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>
            <a:off x="4792663" y="1125538"/>
            <a:ext cx="160337" cy="1714500"/>
          </a:xfrm>
          <a:prstGeom prst="rect">
            <a:avLst/>
          </a:prstGeom>
          <a:solidFill>
            <a:srgbClr val="999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53" name="Freeform 53"/>
          <p:cNvSpPr>
            <a:spLocks/>
          </p:cNvSpPr>
          <p:nvPr/>
        </p:nvSpPr>
        <p:spPr bwMode="auto">
          <a:xfrm>
            <a:off x="4792663" y="946150"/>
            <a:ext cx="419100" cy="179388"/>
          </a:xfrm>
          <a:custGeom>
            <a:avLst/>
            <a:gdLst>
              <a:gd name="T0" fmla="*/ 2147483647 w 264"/>
              <a:gd name="T1" fmla="*/ 2147483647 h 113"/>
              <a:gd name="T2" fmla="*/ 2147483647 w 264"/>
              <a:gd name="T3" fmla="*/ 0 h 113"/>
              <a:gd name="T4" fmla="*/ 2147483647 w 264"/>
              <a:gd name="T5" fmla="*/ 0 h 113"/>
              <a:gd name="T6" fmla="*/ 0 w 264"/>
              <a:gd name="T7" fmla="*/ 2147483647 h 113"/>
              <a:gd name="T8" fmla="*/ 2147483647 w 264"/>
              <a:gd name="T9" fmla="*/ 2147483647 h 1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4"/>
              <a:gd name="T16" fmla="*/ 0 h 113"/>
              <a:gd name="T17" fmla="*/ 264 w 264"/>
              <a:gd name="T18" fmla="*/ 113 h 1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4" h="113">
                <a:moveTo>
                  <a:pt x="101" y="113"/>
                </a:moveTo>
                <a:lnTo>
                  <a:pt x="264" y="0"/>
                </a:lnTo>
                <a:lnTo>
                  <a:pt x="163" y="0"/>
                </a:lnTo>
                <a:lnTo>
                  <a:pt x="0" y="113"/>
                </a:lnTo>
                <a:lnTo>
                  <a:pt x="101" y="113"/>
                </a:lnTo>
                <a:close/>
              </a:path>
            </a:pathLst>
          </a:custGeom>
          <a:solidFill>
            <a:srgbClr val="7373B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54" name="Rectangle 54"/>
          <p:cNvSpPr>
            <a:spLocks noChangeArrowheads="1"/>
          </p:cNvSpPr>
          <p:nvPr/>
        </p:nvSpPr>
        <p:spPr bwMode="auto">
          <a:xfrm>
            <a:off x="4865688" y="846138"/>
            <a:ext cx="2651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500" b="1"/>
              <a:t>7,9</a:t>
            </a:r>
            <a:endParaRPr lang="et-EE" b="1"/>
          </a:p>
        </p:txBody>
      </p:sp>
      <p:sp>
        <p:nvSpPr>
          <p:cNvPr id="55" name="Freeform 55"/>
          <p:cNvSpPr>
            <a:spLocks/>
          </p:cNvSpPr>
          <p:nvPr/>
        </p:nvSpPr>
        <p:spPr bwMode="auto">
          <a:xfrm>
            <a:off x="5335588" y="1258888"/>
            <a:ext cx="258762" cy="1581150"/>
          </a:xfrm>
          <a:custGeom>
            <a:avLst/>
            <a:gdLst>
              <a:gd name="T0" fmla="*/ 0 w 163"/>
              <a:gd name="T1" fmla="*/ 2147483647 h 996"/>
              <a:gd name="T2" fmla="*/ 0 w 163"/>
              <a:gd name="T3" fmla="*/ 2147483647 h 996"/>
              <a:gd name="T4" fmla="*/ 2147483647 w 163"/>
              <a:gd name="T5" fmla="*/ 0 h 996"/>
              <a:gd name="T6" fmla="*/ 2147483647 w 163"/>
              <a:gd name="T7" fmla="*/ 2147483647 h 996"/>
              <a:gd name="T8" fmla="*/ 0 w 163"/>
              <a:gd name="T9" fmla="*/ 2147483647 h 9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"/>
              <a:gd name="T16" fmla="*/ 0 h 996"/>
              <a:gd name="T17" fmla="*/ 163 w 163"/>
              <a:gd name="T18" fmla="*/ 996 h 9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" h="996">
                <a:moveTo>
                  <a:pt x="0" y="996"/>
                </a:moveTo>
                <a:lnTo>
                  <a:pt x="0" y="112"/>
                </a:lnTo>
                <a:lnTo>
                  <a:pt x="163" y="0"/>
                </a:lnTo>
                <a:lnTo>
                  <a:pt x="163" y="884"/>
                </a:lnTo>
                <a:lnTo>
                  <a:pt x="0" y="996"/>
                </a:lnTo>
                <a:close/>
              </a:path>
            </a:pathLst>
          </a:custGeom>
          <a:solidFill>
            <a:srgbClr val="4D4D8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56" name="Rectangle 56"/>
          <p:cNvSpPr>
            <a:spLocks noChangeArrowheads="1"/>
          </p:cNvSpPr>
          <p:nvPr/>
        </p:nvSpPr>
        <p:spPr bwMode="auto">
          <a:xfrm>
            <a:off x="5175250" y="1436688"/>
            <a:ext cx="160338" cy="1403350"/>
          </a:xfrm>
          <a:prstGeom prst="rect">
            <a:avLst/>
          </a:prstGeom>
          <a:solidFill>
            <a:srgbClr val="999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57" name="Freeform 57"/>
          <p:cNvSpPr>
            <a:spLocks/>
          </p:cNvSpPr>
          <p:nvPr/>
        </p:nvSpPr>
        <p:spPr bwMode="auto">
          <a:xfrm>
            <a:off x="5175250" y="1258888"/>
            <a:ext cx="419100" cy="177800"/>
          </a:xfrm>
          <a:custGeom>
            <a:avLst/>
            <a:gdLst>
              <a:gd name="T0" fmla="*/ 2147483647 w 264"/>
              <a:gd name="T1" fmla="*/ 2147483647 h 112"/>
              <a:gd name="T2" fmla="*/ 2147483647 w 264"/>
              <a:gd name="T3" fmla="*/ 0 h 112"/>
              <a:gd name="T4" fmla="*/ 2147483647 w 264"/>
              <a:gd name="T5" fmla="*/ 0 h 112"/>
              <a:gd name="T6" fmla="*/ 0 w 264"/>
              <a:gd name="T7" fmla="*/ 2147483647 h 112"/>
              <a:gd name="T8" fmla="*/ 2147483647 w 264"/>
              <a:gd name="T9" fmla="*/ 2147483647 h 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4"/>
              <a:gd name="T16" fmla="*/ 0 h 112"/>
              <a:gd name="T17" fmla="*/ 264 w 264"/>
              <a:gd name="T18" fmla="*/ 112 h 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4" h="112">
                <a:moveTo>
                  <a:pt x="101" y="112"/>
                </a:moveTo>
                <a:lnTo>
                  <a:pt x="264" y="0"/>
                </a:lnTo>
                <a:lnTo>
                  <a:pt x="171" y="0"/>
                </a:lnTo>
                <a:lnTo>
                  <a:pt x="0" y="112"/>
                </a:lnTo>
                <a:lnTo>
                  <a:pt x="101" y="112"/>
                </a:lnTo>
                <a:close/>
              </a:path>
            </a:pathLst>
          </a:custGeom>
          <a:solidFill>
            <a:srgbClr val="7373B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58" name="Rectangle 58"/>
          <p:cNvSpPr>
            <a:spLocks noChangeArrowheads="1"/>
          </p:cNvSpPr>
          <p:nvPr/>
        </p:nvSpPr>
        <p:spPr bwMode="auto">
          <a:xfrm>
            <a:off x="5248275" y="1158875"/>
            <a:ext cx="2651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500" b="1"/>
              <a:t>6,5</a:t>
            </a:r>
            <a:endParaRPr lang="et-EE" b="1"/>
          </a:p>
        </p:txBody>
      </p:sp>
      <p:sp>
        <p:nvSpPr>
          <p:cNvPr id="59" name="Freeform 59"/>
          <p:cNvSpPr>
            <a:spLocks/>
          </p:cNvSpPr>
          <p:nvPr/>
        </p:nvSpPr>
        <p:spPr bwMode="auto">
          <a:xfrm>
            <a:off x="5718175" y="923925"/>
            <a:ext cx="260350" cy="1916113"/>
          </a:xfrm>
          <a:custGeom>
            <a:avLst/>
            <a:gdLst>
              <a:gd name="T0" fmla="*/ 0 w 164"/>
              <a:gd name="T1" fmla="*/ 2147483647 h 1207"/>
              <a:gd name="T2" fmla="*/ 0 w 164"/>
              <a:gd name="T3" fmla="*/ 2147483647 h 1207"/>
              <a:gd name="T4" fmla="*/ 2147483647 w 164"/>
              <a:gd name="T5" fmla="*/ 0 h 1207"/>
              <a:gd name="T6" fmla="*/ 2147483647 w 164"/>
              <a:gd name="T7" fmla="*/ 2147483647 h 1207"/>
              <a:gd name="T8" fmla="*/ 0 w 164"/>
              <a:gd name="T9" fmla="*/ 2147483647 h 12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4"/>
              <a:gd name="T16" fmla="*/ 0 h 1207"/>
              <a:gd name="T17" fmla="*/ 164 w 164"/>
              <a:gd name="T18" fmla="*/ 1207 h 12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4" h="1207">
                <a:moveTo>
                  <a:pt x="0" y="1207"/>
                </a:moveTo>
                <a:lnTo>
                  <a:pt x="0" y="120"/>
                </a:lnTo>
                <a:lnTo>
                  <a:pt x="164" y="0"/>
                </a:lnTo>
                <a:lnTo>
                  <a:pt x="164" y="1095"/>
                </a:lnTo>
                <a:lnTo>
                  <a:pt x="0" y="1207"/>
                </a:lnTo>
                <a:close/>
              </a:path>
            </a:pathLst>
          </a:custGeom>
          <a:solidFill>
            <a:srgbClr val="4D4D8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60" name="Rectangle 60"/>
          <p:cNvSpPr>
            <a:spLocks noChangeArrowheads="1"/>
          </p:cNvSpPr>
          <p:nvPr/>
        </p:nvSpPr>
        <p:spPr bwMode="auto">
          <a:xfrm>
            <a:off x="5570538" y="1114425"/>
            <a:ext cx="147637" cy="1725613"/>
          </a:xfrm>
          <a:prstGeom prst="rect">
            <a:avLst/>
          </a:prstGeom>
          <a:solidFill>
            <a:srgbClr val="999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61" name="Freeform 61"/>
          <p:cNvSpPr>
            <a:spLocks/>
          </p:cNvSpPr>
          <p:nvPr/>
        </p:nvSpPr>
        <p:spPr bwMode="auto">
          <a:xfrm>
            <a:off x="5570538" y="923925"/>
            <a:ext cx="407987" cy="190500"/>
          </a:xfrm>
          <a:custGeom>
            <a:avLst/>
            <a:gdLst>
              <a:gd name="T0" fmla="*/ 2147483647 w 257"/>
              <a:gd name="T1" fmla="*/ 2147483647 h 120"/>
              <a:gd name="T2" fmla="*/ 2147483647 w 257"/>
              <a:gd name="T3" fmla="*/ 0 h 120"/>
              <a:gd name="T4" fmla="*/ 2147483647 w 257"/>
              <a:gd name="T5" fmla="*/ 0 h 120"/>
              <a:gd name="T6" fmla="*/ 0 w 257"/>
              <a:gd name="T7" fmla="*/ 2147483647 h 120"/>
              <a:gd name="T8" fmla="*/ 2147483647 w 257"/>
              <a:gd name="T9" fmla="*/ 2147483647 h 1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7"/>
              <a:gd name="T16" fmla="*/ 0 h 120"/>
              <a:gd name="T17" fmla="*/ 257 w 257"/>
              <a:gd name="T18" fmla="*/ 120 h 1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7" h="120">
                <a:moveTo>
                  <a:pt x="93" y="120"/>
                </a:moveTo>
                <a:lnTo>
                  <a:pt x="257" y="0"/>
                </a:lnTo>
                <a:lnTo>
                  <a:pt x="163" y="0"/>
                </a:lnTo>
                <a:lnTo>
                  <a:pt x="0" y="120"/>
                </a:lnTo>
                <a:lnTo>
                  <a:pt x="93" y="120"/>
                </a:lnTo>
                <a:close/>
              </a:path>
            </a:pathLst>
          </a:custGeom>
          <a:solidFill>
            <a:srgbClr val="7373B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62" name="Rectangle 62"/>
          <p:cNvSpPr>
            <a:spLocks noChangeArrowheads="1"/>
          </p:cNvSpPr>
          <p:nvPr/>
        </p:nvSpPr>
        <p:spPr bwMode="auto">
          <a:xfrm>
            <a:off x="5632450" y="823913"/>
            <a:ext cx="2651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500" b="1"/>
              <a:t>8,0</a:t>
            </a:r>
            <a:endParaRPr lang="et-EE" b="1"/>
          </a:p>
        </p:txBody>
      </p:sp>
      <p:sp>
        <p:nvSpPr>
          <p:cNvPr id="63" name="Freeform 63"/>
          <p:cNvSpPr>
            <a:spLocks/>
          </p:cNvSpPr>
          <p:nvPr/>
        </p:nvSpPr>
        <p:spPr bwMode="auto">
          <a:xfrm>
            <a:off x="6100763" y="1125538"/>
            <a:ext cx="273050" cy="1714500"/>
          </a:xfrm>
          <a:custGeom>
            <a:avLst/>
            <a:gdLst>
              <a:gd name="T0" fmla="*/ 0 w 172"/>
              <a:gd name="T1" fmla="*/ 2147483647 h 1080"/>
              <a:gd name="T2" fmla="*/ 0 w 172"/>
              <a:gd name="T3" fmla="*/ 2147483647 h 1080"/>
              <a:gd name="T4" fmla="*/ 2147483647 w 172"/>
              <a:gd name="T5" fmla="*/ 0 h 1080"/>
              <a:gd name="T6" fmla="*/ 2147483647 w 172"/>
              <a:gd name="T7" fmla="*/ 2147483647 h 1080"/>
              <a:gd name="T8" fmla="*/ 0 w 172"/>
              <a:gd name="T9" fmla="*/ 2147483647 h 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"/>
              <a:gd name="T16" fmla="*/ 0 h 1080"/>
              <a:gd name="T17" fmla="*/ 172 w 172"/>
              <a:gd name="T18" fmla="*/ 1080 h 10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" h="1080">
                <a:moveTo>
                  <a:pt x="0" y="1080"/>
                </a:moveTo>
                <a:lnTo>
                  <a:pt x="0" y="112"/>
                </a:lnTo>
                <a:lnTo>
                  <a:pt x="172" y="0"/>
                </a:lnTo>
                <a:lnTo>
                  <a:pt x="172" y="968"/>
                </a:lnTo>
                <a:lnTo>
                  <a:pt x="0" y="1080"/>
                </a:lnTo>
                <a:close/>
              </a:path>
            </a:pathLst>
          </a:custGeom>
          <a:solidFill>
            <a:srgbClr val="4D4D8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5953125" y="1303338"/>
            <a:ext cx="147638" cy="1536700"/>
          </a:xfrm>
          <a:prstGeom prst="rect">
            <a:avLst/>
          </a:prstGeom>
          <a:solidFill>
            <a:srgbClr val="999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65" name="Freeform 65"/>
          <p:cNvSpPr>
            <a:spLocks/>
          </p:cNvSpPr>
          <p:nvPr/>
        </p:nvSpPr>
        <p:spPr bwMode="auto">
          <a:xfrm>
            <a:off x="5953125" y="1125538"/>
            <a:ext cx="420688" cy="177800"/>
          </a:xfrm>
          <a:custGeom>
            <a:avLst/>
            <a:gdLst>
              <a:gd name="T0" fmla="*/ 2147483647 w 265"/>
              <a:gd name="T1" fmla="*/ 2147483647 h 112"/>
              <a:gd name="T2" fmla="*/ 2147483647 w 265"/>
              <a:gd name="T3" fmla="*/ 0 h 112"/>
              <a:gd name="T4" fmla="*/ 2147483647 w 265"/>
              <a:gd name="T5" fmla="*/ 0 h 112"/>
              <a:gd name="T6" fmla="*/ 0 w 265"/>
              <a:gd name="T7" fmla="*/ 2147483647 h 112"/>
              <a:gd name="T8" fmla="*/ 2147483647 w 265"/>
              <a:gd name="T9" fmla="*/ 2147483647 h 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5"/>
              <a:gd name="T16" fmla="*/ 0 h 112"/>
              <a:gd name="T17" fmla="*/ 265 w 265"/>
              <a:gd name="T18" fmla="*/ 112 h 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5" h="112">
                <a:moveTo>
                  <a:pt x="93" y="112"/>
                </a:moveTo>
                <a:lnTo>
                  <a:pt x="265" y="0"/>
                </a:lnTo>
                <a:lnTo>
                  <a:pt x="163" y="0"/>
                </a:lnTo>
                <a:lnTo>
                  <a:pt x="0" y="112"/>
                </a:lnTo>
                <a:lnTo>
                  <a:pt x="93" y="112"/>
                </a:lnTo>
                <a:close/>
              </a:path>
            </a:pathLst>
          </a:custGeom>
          <a:solidFill>
            <a:srgbClr val="7373B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66" name="Rectangle 66"/>
          <p:cNvSpPr>
            <a:spLocks noChangeArrowheads="1"/>
          </p:cNvSpPr>
          <p:nvPr/>
        </p:nvSpPr>
        <p:spPr bwMode="auto">
          <a:xfrm>
            <a:off x="6015038" y="1025525"/>
            <a:ext cx="2651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500" b="1"/>
              <a:t>7,1</a:t>
            </a:r>
            <a:endParaRPr lang="et-EE" b="1"/>
          </a:p>
        </p:txBody>
      </p:sp>
      <p:sp>
        <p:nvSpPr>
          <p:cNvPr id="67" name="Freeform 67"/>
          <p:cNvSpPr>
            <a:spLocks/>
          </p:cNvSpPr>
          <p:nvPr/>
        </p:nvSpPr>
        <p:spPr bwMode="auto">
          <a:xfrm>
            <a:off x="6496050" y="901700"/>
            <a:ext cx="260350" cy="1938338"/>
          </a:xfrm>
          <a:custGeom>
            <a:avLst/>
            <a:gdLst>
              <a:gd name="T0" fmla="*/ 0 w 164"/>
              <a:gd name="T1" fmla="*/ 2147483647 h 1221"/>
              <a:gd name="T2" fmla="*/ 0 w 164"/>
              <a:gd name="T3" fmla="*/ 2147483647 h 1221"/>
              <a:gd name="T4" fmla="*/ 2147483647 w 164"/>
              <a:gd name="T5" fmla="*/ 0 h 1221"/>
              <a:gd name="T6" fmla="*/ 2147483647 w 164"/>
              <a:gd name="T7" fmla="*/ 2147483647 h 1221"/>
              <a:gd name="T8" fmla="*/ 0 w 164"/>
              <a:gd name="T9" fmla="*/ 2147483647 h 12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4"/>
              <a:gd name="T16" fmla="*/ 0 h 1221"/>
              <a:gd name="T17" fmla="*/ 164 w 164"/>
              <a:gd name="T18" fmla="*/ 1221 h 12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4" h="1221">
                <a:moveTo>
                  <a:pt x="0" y="1221"/>
                </a:moveTo>
                <a:lnTo>
                  <a:pt x="0" y="120"/>
                </a:lnTo>
                <a:lnTo>
                  <a:pt x="164" y="0"/>
                </a:lnTo>
                <a:lnTo>
                  <a:pt x="164" y="1109"/>
                </a:lnTo>
                <a:lnTo>
                  <a:pt x="0" y="1221"/>
                </a:lnTo>
                <a:close/>
              </a:path>
            </a:pathLst>
          </a:custGeom>
          <a:solidFill>
            <a:srgbClr val="4D4D8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68" name="Rectangle 68"/>
          <p:cNvSpPr>
            <a:spLocks noChangeArrowheads="1"/>
          </p:cNvSpPr>
          <p:nvPr/>
        </p:nvSpPr>
        <p:spPr bwMode="auto">
          <a:xfrm>
            <a:off x="6335713" y="1092200"/>
            <a:ext cx="160337" cy="1747838"/>
          </a:xfrm>
          <a:prstGeom prst="rect">
            <a:avLst/>
          </a:prstGeom>
          <a:solidFill>
            <a:srgbClr val="999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69" name="Freeform 69"/>
          <p:cNvSpPr>
            <a:spLocks/>
          </p:cNvSpPr>
          <p:nvPr/>
        </p:nvSpPr>
        <p:spPr bwMode="auto">
          <a:xfrm>
            <a:off x="6335713" y="901700"/>
            <a:ext cx="420687" cy="190500"/>
          </a:xfrm>
          <a:custGeom>
            <a:avLst/>
            <a:gdLst>
              <a:gd name="T0" fmla="*/ 2147483647 w 265"/>
              <a:gd name="T1" fmla="*/ 2147483647 h 120"/>
              <a:gd name="T2" fmla="*/ 2147483647 w 265"/>
              <a:gd name="T3" fmla="*/ 0 h 120"/>
              <a:gd name="T4" fmla="*/ 2147483647 w 265"/>
              <a:gd name="T5" fmla="*/ 0 h 120"/>
              <a:gd name="T6" fmla="*/ 0 w 265"/>
              <a:gd name="T7" fmla="*/ 2147483647 h 120"/>
              <a:gd name="T8" fmla="*/ 2147483647 w 265"/>
              <a:gd name="T9" fmla="*/ 2147483647 h 1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5"/>
              <a:gd name="T16" fmla="*/ 0 h 120"/>
              <a:gd name="T17" fmla="*/ 265 w 265"/>
              <a:gd name="T18" fmla="*/ 120 h 1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5" h="120">
                <a:moveTo>
                  <a:pt x="101" y="120"/>
                </a:moveTo>
                <a:lnTo>
                  <a:pt x="265" y="0"/>
                </a:lnTo>
                <a:lnTo>
                  <a:pt x="164" y="0"/>
                </a:lnTo>
                <a:lnTo>
                  <a:pt x="0" y="120"/>
                </a:lnTo>
                <a:lnTo>
                  <a:pt x="101" y="120"/>
                </a:lnTo>
                <a:close/>
              </a:path>
            </a:pathLst>
          </a:custGeom>
          <a:solidFill>
            <a:srgbClr val="7373B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70" name="Rectangle 70"/>
          <p:cNvSpPr>
            <a:spLocks noChangeArrowheads="1"/>
          </p:cNvSpPr>
          <p:nvPr/>
        </p:nvSpPr>
        <p:spPr bwMode="auto">
          <a:xfrm>
            <a:off x="6397625" y="801688"/>
            <a:ext cx="2651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500" b="1"/>
              <a:t>8,1</a:t>
            </a:r>
            <a:endParaRPr lang="et-EE" b="1"/>
          </a:p>
        </p:txBody>
      </p:sp>
      <p:sp>
        <p:nvSpPr>
          <p:cNvPr id="71" name="Freeform 71"/>
          <p:cNvSpPr>
            <a:spLocks/>
          </p:cNvSpPr>
          <p:nvPr/>
        </p:nvSpPr>
        <p:spPr bwMode="auto">
          <a:xfrm>
            <a:off x="6880225" y="390525"/>
            <a:ext cx="258763" cy="2449513"/>
          </a:xfrm>
          <a:custGeom>
            <a:avLst/>
            <a:gdLst>
              <a:gd name="T0" fmla="*/ 0 w 163"/>
              <a:gd name="T1" fmla="*/ 2147483647 h 1543"/>
              <a:gd name="T2" fmla="*/ 0 w 163"/>
              <a:gd name="T3" fmla="*/ 2147483647 h 1543"/>
              <a:gd name="T4" fmla="*/ 2147483647 w 163"/>
              <a:gd name="T5" fmla="*/ 0 h 1543"/>
              <a:gd name="T6" fmla="*/ 2147483647 w 163"/>
              <a:gd name="T7" fmla="*/ 2147483647 h 1543"/>
              <a:gd name="T8" fmla="*/ 0 w 163"/>
              <a:gd name="T9" fmla="*/ 2147483647 h 1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"/>
              <a:gd name="T16" fmla="*/ 0 h 1543"/>
              <a:gd name="T17" fmla="*/ 163 w 163"/>
              <a:gd name="T18" fmla="*/ 1543 h 15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" h="1543">
                <a:moveTo>
                  <a:pt x="0" y="1543"/>
                </a:moveTo>
                <a:lnTo>
                  <a:pt x="0" y="112"/>
                </a:lnTo>
                <a:lnTo>
                  <a:pt x="163" y="0"/>
                </a:lnTo>
                <a:lnTo>
                  <a:pt x="163" y="1431"/>
                </a:lnTo>
                <a:lnTo>
                  <a:pt x="0" y="1543"/>
                </a:lnTo>
                <a:close/>
              </a:path>
            </a:pathLst>
          </a:custGeom>
          <a:solidFill>
            <a:srgbClr val="4D4D8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72" name="Rectangle 72"/>
          <p:cNvSpPr>
            <a:spLocks noChangeArrowheads="1"/>
          </p:cNvSpPr>
          <p:nvPr/>
        </p:nvSpPr>
        <p:spPr bwMode="auto">
          <a:xfrm>
            <a:off x="6719888" y="568325"/>
            <a:ext cx="160337" cy="2271713"/>
          </a:xfrm>
          <a:prstGeom prst="rect">
            <a:avLst/>
          </a:prstGeom>
          <a:solidFill>
            <a:srgbClr val="999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73" name="Freeform 73"/>
          <p:cNvSpPr>
            <a:spLocks/>
          </p:cNvSpPr>
          <p:nvPr/>
        </p:nvSpPr>
        <p:spPr bwMode="auto">
          <a:xfrm>
            <a:off x="6719888" y="390525"/>
            <a:ext cx="419100" cy="177800"/>
          </a:xfrm>
          <a:custGeom>
            <a:avLst/>
            <a:gdLst>
              <a:gd name="T0" fmla="*/ 2147483647 w 264"/>
              <a:gd name="T1" fmla="*/ 2147483647 h 112"/>
              <a:gd name="T2" fmla="*/ 2147483647 w 264"/>
              <a:gd name="T3" fmla="*/ 0 h 112"/>
              <a:gd name="T4" fmla="*/ 2147483647 w 264"/>
              <a:gd name="T5" fmla="*/ 0 h 112"/>
              <a:gd name="T6" fmla="*/ 0 w 264"/>
              <a:gd name="T7" fmla="*/ 2147483647 h 112"/>
              <a:gd name="T8" fmla="*/ 2147483647 w 264"/>
              <a:gd name="T9" fmla="*/ 2147483647 h 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4"/>
              <a:gd name="T16" fmla="*/ 0 h 112"/>
              <a:gd name="T17" fmla="*/ 264 w 264"/>
              <a:gd name="T18" fmla="*/ 112 h 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4" h="112">
                <a:moveTo>
                  <a:pt x="101" y="112"/>
                </a:moveTo>
                <a:lnTo>
                  <a:pt x="264" y="0"/>
                </a:lnTo>
                <a:lnTo>
                  <a:pt x="171" y="0"/>
                </a:lnTo>
                <a:lnTo>
                  <a:pt x="0" y="112"/>
                </a:lnTo>
                <a:lnTo>
                  <a:pt x="101" y="112"/>
                </a:lnTo>
                <a:close/>
              </a:path>
            </a:pathLst>
          </a:custGeom>
          <a:solidFill>
            <a:srgbClr val="7373B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74" name="Rectangle 74"/>
          <p:cNvSpPr>
            <a:spLocks noChangeArrowheads="1"/>
          </p:cNvSpPr>
          <p:nvPr/>
        </p:nvSpPr>
        <p:spPr bwMode="auto">
          <a:xfrm>
            <a:off x="6731000" y="288925"/>
            <a:ext cx="3714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500" b="1"/>
              <a:t>10,5</a:t>
            </a:r>
            <a:endParaRPr lang="et-EE" b="1"/>
          </a:p>
        </p:txBody>
      </p:sp>
      <p:sp>
        <p:nvSpPr>
          <p:cNvPr id="75" name="Freeform 75"/>
          <p:cNvSpPr>
            <a:spLocks/>
          </p:cNvSpPr>
          <p:nvPr/>
        </p:nvSpPr>
        <p:spPr bwMode="auto">
          <a:xfrm>
            <a:off x="7262813" y="188913"/>
            <a:ext cx="258762" cy="2651125"/>
          </a:xfrm>
          <a:custGeom>
            <a:avLst/>
            <a:gdLst>
              <a:gd name="T0" fmla="*/ 0 w 163"/>
              <a:gd name="T1" fmla="*/ 2147483647 h 1670"/>
              <a:gd name="T2" fmla="*/ 0 w 163"/>
              <a:gd name="T3" fmla="*/ 2147483647 h 1670"/>
              <a:gd name="T4" fmla="*/ 2147483647 w 163"/>
              <a:gd name="T5" fmla="*/ 0 h 1670"/>
              <a:gd name="T6" fmla="*/ 2147483647 w 163"/>
              <a:gd name="T7" fmla="*/ 2147483647 h 1670"/>
              <a:gd name="T8" fmla="*/ 0 w 163"/>
              <a:gd name="T9" fmla="*/ 2147483647 h 16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"/>
              <a:gd name="T16" fmla="*/ 0 h 1670"/>
              <a:gd name="T17" fmla="*/ 163 w 163"/>
              <a:gd name="T18" fmla="*/ 1670 h 16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" h="1670">
                <a:moveTo>
                  <a:pt x="0" y="1670"/>
                </a:moveTo>
                <a:lnTo>
                  <a:pt x="0" y="113"/>
                </a:lnTo>
                <a:lnTo>
                  <a:pt x="163" y="0"/>
                </a:lnTo>
                <a:lnTo>
                  <a:pt x="163" y="1558"/>
                </a:lnTo>
                <a:lnTo>
                  <a:pt x="0" y="1670"/>
                </a:lnTo>
                <a:close/>
              </a:path>
            </a:pathLst>
          </a:custGeom>
          <a:solidFill>
            <a:srgbClr val="4D4D8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76" name="Rectangle 76"/>
          <p:cNvSpPr>
            <a:spLocks noChangeArrowheads="1"/>
          </p:cNvSpPr>
          <p:nvPr/>
        </p:nvSpPr>
        <p:spPr bwMode="auto">
          <a:xfrm>
            <a:off x="7115175" y="368300"/>
            <a:ext cx="147638" cy="2471738"/>
          </a:xfrm>
          <a:prstGeom prst="rect">
            <a:avLst/>
          </a:prstGeom>
          <a:solidFill>
            <a:srgbClr val="999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77" name="Freeform 77"/>
          <p:cNvSpPr>
            <a:spLocks/>
          </p:cNvSpPr>
          <p:nvPr/>
        </p:nvSpPr>
        <p:spPr bwMode="auto">
          <a:xfrm>
            <a:off x="7115175" y="188913"/>
            <a:ext cx="406400" cy="179387"/>
          </a:xfrm>
          <a:custGeom>
            <a:avLst/>
            <a:gdLst>
              <a:gd name="T0" fmla="*/ 2147483647 w 256"/>
              <a:gd name="T1" fmla="*/ 2147483647 h 113"/>
              <a:gd name="T2" fmla="*/ 2147483647 w 256"/>
              <a:gd name="T3" fmla="*/ 0 h 113"/>
              <a:gd name="T4" fmla="*/ 2147483647 w 256"/>
              <a:gd name="T5" fmla="*/ 0 h 113"/>
              <a:gd name="T6" fmla="*/ 0 w 256"/>
              <a:gd name="T7" fmla="*/ 2147483647 h 113"/>
              <a:gd name="T8" fmla="*/ 2147483647 w 256"/>
              <a:gd name="T9" fmla="*/ 2147483647 h 1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113"/>
              <a:gd name="T17" fmla="*/ 256 w 256"/>
              <a:gd name="T18" fmla="*/ 113 h 1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113">
                <a:moveTo>
                  <a:pt x="93" y="113"/>
                </a:moveTo>
                <a:lnTo>
                  <a:pt x="256" y="0"/>
                </a:lnTo>
                <a:lnTo>
                  <a:pt x="163" y="0"/>
                </a:lnTo>
                <a:lnTo>
                  <a:pt x="0" y="113"/>
                </a:lnTo>
                <a:lnTo>
                  <a:pt x="93" y="113"/>
                </a:lnTo>
                <a:close/>
              </a:path>
            </a:pathLst>
          </a:custGeom>
          <a:solidFill>
            <a:srgbClr val="7373B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78" name="Rectangle 78"/>
          <p:cNvSpPr>
            <a:spLocks noChangeArrowheads="1"/>
          </p:cNvSpPr>
          <p:nvPr/>
        </p:nvSpPr>
        <p:spPr bwMode="auto">
          <a:xfrm>
            <a:off x="7115175" y="122238"/>
            <a:ext cx="3714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500" b="1"/>
              <a:t>11,4</a:t>
            </a:r>
            <a:endParaRPr lang="et-EE" b="1"/>
          </a:p>
        </p:txBody>
      </p:sp>
      <p:sp>
        <p:nvSpPr>
          <p:cNvPr id="79" name="Freeform 79"/>
          <p:cNvSpPr>
            <a:spLocks/>
          </p:cNvSpPr>
          <p:nvPr/>
        </p:nvSpPr>
        <p:spPr bwMode="auto">
          <a:xfrm>
            <a:off x="7645400" y="1081088"/>
            <a:ext cx="271463" cy="1758950"/>
          </a:xfrm>
          <a:custGeom>
            <a:avLst/>
            <a:gdLst>
              <a:gd name="T0" fmla="*/ 0 w 171"/>
              <a:gd name="T1" fmla="*/ 2147483647 h 1108"/>
              <a:gd name="T2" fmla="*/ 0 w 171"/>
              <a:gd name="T3" fmla="*/ 2147483647 h 1108"/>
              <a:gd name="T4" fmla="*/ 2147483647 w 171"/>
              <a:gd name="T5" fmla="*/ 0 h 1108"/>
              <a:gd name="T6" fmla="*/ 2147483647 w 171"/>
              <a:gd name="T7" fmla="*/ 2147483647 h 1108"/>
              <a:gd name="T8" fmla="*/ 0 w 171"/>
              <a:gd name="T9" fmla="*/ 2147483647 h 1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1"/>
              <a:gd name="T16" fmla="*/ 0 h 1108"/>
              <a:gd name="T17" fmla="*/ 171 w 171"/>
              <a:gd name="T18" fmla="*/ 1108 h 11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1" h="1108">
                <a:moveTo>
                  <a:pt x="0" y="1108"/>
                </a:moveTo>
                <a:lnTo>
                  <a:pt x="0" y="112"/>
                </a:lnTo>
                <a:lnTo>
                  <a:pt x="171" y="0"/>
                </a:lnTo>
                <a:lnTo>
                  <a:pt x="171" y="996"/>
                </a:lnTo>
                <a:lnTo>
                  <a:pt x="0" y="1108"/>
                </a:lnTo>
                <a:close/>
              </a:path>
            </a:pathLst>
          </a:custGeom>
          <a:solidFill>
            <a:srgbClr val="4D4D8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80" name="Rectangle 80"/>
          <p:cNvSpPr>
            <a:spLocks noChangeArrowheads="1"/>
          </p:cNvSpPr>
          <p:nvPr/>
        </p:nvSpPr>
        <p:spPr bwMode="auto">
          <a:xfrm>
            <a:off x="7497763" y="1258888"/>
            <a:ext cx="147637" cy="1581150"/>
          </a:xfrm>
          <a:prstGeom prst="rect">
            <a:avLst/>
          </a:prstGeom>
          <a:solidFill>
            <a:srgbClr val="9999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81" name="Freeform 81"/>
          <p:cNvSpPr>
            <a:spLocks/>
          </p:cNvSpPr>
          <p:nvPr/>
        </p:nvSpPr>
        <p:spPr bwMode="auto">
          <a:xfrm>
            <a:off x="7497763" y="1081088"/>
            <a:ext cx="419100" cy="177800"/>
          </a:xfrm>
          <a:custGeom>
            <a:avLst/>
            <a:gdLst>
              <a:gd name="T0" fmla="*/ 2147483647 w 264"/>
              <a:gd name="T1" fmla="*/ 2147483647 h 112"/>
              <a:gd name="T2" fmla="*/ 2147483647 w 264"/>
              <a:gd name="T3" fmla="*/ 0 h 112"/>
              <a:gd name="T4" fmla="*/ 2147483647 w 264"/>
              <a:gd name="T5" fmla="*/ 0 h 112"/>
              <a:gd name="T6" fmla="*/ 0 w 264"/>
              <a:gd name="T7" fmla="*/ 2147483647 h 112"/>
              <a:gd name="T8" fmla="*/ 2147483647 w 264"/>
              <a:gd name="T9" fmla="*/ 2147483647 h 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4"/>
              <a:gd name="T16" fmla="*/ 0 h 112"/>
              <a:gd name="T17" fmla="*/ 264 w 264"/>
              <a:gd name="T18" fmla="*/ 112 h 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4" h="112">
                <a:moveTo>
                  <a:pt x="93" y="112"/>
                </a:moveTo>
                <a:lnTo>
                  <a:pt x="264" y="0"/>
                </a:lnTo>
                <a:lnTo>
                  <a:pt x="163" y="0"/>
                </a:lnTo>
                <a:lnTo>
                  <a:pt x="0" y="112"/>
                </a:lnTo>
                <a:lnTo>
                  <a:pt x="93" y="112"/>
                </a:lnTo>
                <a:close/>
              </a:path>
            </a:pathLst>
          </a:custGeom>
          <a:solidFill>
            <a:srgbClr val="7373BF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82" name="Rectangle 82"/>
          <p:cNvSpPr>
            <a:spLocks noChangeArrowheads="1"/>
          </p:cNvSpPr>
          <p:nvPr/>
        </p:nvSpPr>
        <p:spPr bwMode="auto">
          <a:xfrm>
            <a:off x="7559675" y="979488"/>
            <a:ext cx="2651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500" b="1"/>
              <a:t>7,3</a:t>
            </a:r>
            <a:endParaRPr lang="et-EE" b="1"/>
          </a:p>
        </p:txBody>
      </p:sp>
      <p:sp>
        <p:nvSpPr>
          <p:cNvPr id="83" name="Freeform 83"/>
          <p:cNvSpPr>
            <a:spLocks/>
          </p:cNvSpPr>
          <p:nvPr/>
        </p:nvSpPr>
        <p:spPr bwMode="auto">
          <a:xfrm>
            <a:off x="8040688" y="2662238"/>
            <a:ext cx="260350" cy="501650"/>
          </a:xfrm>
          <a:custGeom>
            <a:avLst/>
            <a:gdLst>
              <a:gd name="T0" fmla="*/ 0 w 164"/>
              <a:gd name="T1" fmla="*/ 2147483647 h 316"/>
              <a:gd name="T2" fmla="*/ 0 w 164"/>
              <a:gd name="T3" fmla="*/ 2147483647 h 316"/>
              <a:gd name="T4" fmla="*/ 2147483647 w 164"/>
              <a:gd name="T5" fmla="*/ 2147483647 h 316"/>
              <a:gd name="T6" fmla="*/ 2147483647 w 164"/>
              <a:gd name="T7" fmla="*/ 0 h 316"/>
              <a:gd name="T8" fmla="*/ 0 w 164"/>
              <a:gd name="T9" fmla="*/ 2147483647 h 3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4"/>
              <a:gd name="T16" fmla="*/ 0 h 316"/>
              <a:gd name="T17" fmla="*/ 164 w 164"/>
              <a:gd name="T18" fmla="*/ 316 h 3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4" h="316">
                <a:moveTo>
                  <a:pt x="0" y="112"/>
                </a:moveTo>
                <a:lnTo>
                  <a:pt x="0" y="316"/>
                </a:lnTo>
                <a:lnTo>
                  <a:pt x="164" y="203"/>
                </a:lnTo>
                <a:lnTo>
                  <a:pt x="164" y="0"/>
                </a:lnTo>
                <a:lnTo>
                  <a:pt x="0" y="112"/>
                </a:lnTo>
                <a:close/>
              </a:path>
            </a:pathLst>
          </a:custGeom>
          <a:solidFill>
            <a:srgbClr val="80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84" name="Rectangle 84"/>
          <p:cNvSpPr>
            <a:spLocks noChangeArrowheads="1"/>
          </p:cNvSpPr>
          <p:nvPr/>
        </p:nvSpPr>
        <p:spPr bwMode="auto">
          <a:xfrm>
            <a:off x="7880350" y="2840038"/>
            <a:ext cx="160338" cy="32385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85" name="Freeform 85"/>
          <p:cNvSpPr>
            <a:spLocks/>
          </p:cNvSpPr>
          <p:nvPr/>
        </p:nvSpPr>
        <p:spPr bwMode="auto">
          <a:xfrm>
            <a:off x="7880350" y="2662238"/>
            <a:ext cx="420688" cy="177800"/>
          </a:xfrm>
          <a:custGeom>
            <a:avLst/>
            <a:gdLst>
              <a:gd name="T0" fmla="*/ 2147483647 w 265"/>
              <a:gd name="T1" fmla="*/ 2147483647 h 112"/>
              <a:gd name="T2" fmla="*/ 2147483647 w 265"/>
              <a:gd name="T3" fmla="*/ 0 h 112"/>
              <a:gd name="T4" fmla="*/ 2147483647 w 265"/>
              <a:gd name="T5" fmla="*/ 0 h 112"/>
              <a:gd name="T6" fmla="*/ 0 w 265"/>
              <a:gd name="T7" fmla="*/ 2147483647 h 112"/>
              <a:gd name="T8" fmla="*/ 2147483647 w 265"/>
              <a:gd name="T9" fmla="*/ 2147483647 h 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5"/>
              <a:gd name="T16" fmla="*/ 0 h 112"/>
              <a:gd name="T17" fmla="*/ 265 w 265"/>
              <a:gd name="T18" fmla="*/ 112 h 1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5" h="112">
                <a:moveTo>
                  <a:pt x="101" y="112"/>
                </a:moveTo>
                <a:lnTo>
                  <a:pt x="265" y="0"/>
                </a:lnTo>
                <a:lnTo>
                  <a:pt x="171" y="0"/>
                </a:lnTo>
                <a:lnTo>
                  <a:pt x="0" y="112"/>
                </a:lnTo>
                <a:lnTo>
                  <a:pt x="101" y="112"/>
                </a:lnTo>
                <a:close/>
              </a:path>
            </a:pathLst>
          </a:custGeom>
          <a:solidFill>
            <a:srgbClr val="00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t-EE"/>
          </a:p>
        </p:txBody>
      </p:sp>
      <p:sp>
        <p:nvSpPr>
          <p:cNvPr id="86" name="Rectangle 86"/>
          <p:cNvSpPr>
            <a:spLocks noChangeArrowheads="1"/>
          </p:cNvSpPr>
          <p:nvPr/>
        </p:nvSpPr>
        <p:spPr bwMode="auto">
          <a:xfrm>
            <a:off x="7916863" y="3062288"/>
            <a:ext cx="3286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500" b="1"/>
              <a:t>-1,5</a:t>
            </a:r>
            <a:endParaRPr lang="et-EE" b="1"/>
          </a:p>
        </p:txBody>
      </p:sp>
      <p:sp>
        <p:nvSpPr>
          <p:cNvPr id="87" name="Line 91"/>
          <p:cNvSpPr>
            <a:spLocks noChangeShapeType="1"/>
          </p:cNvSpPr>
          <p:nvPr/>
        </p:nvSpPr>
        <p:spPr bwMode="auto">
          <a:xfrm flipV="1">
            <a:off x="814388" y="244475"/>
            <a:ext cx="0" cy="607060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Line 92"/>
          <p:cNvSpPr>
            <a:spLocks noChangeShapeType="1"/>
          </p:cNvSpPr>
          <p:nvPr/>
        </p:nvSpPr>
        <p:spPr bwMode="auto">
          <a:xfrm flipH="1">
            <a:off x="714375" y="6315075"/>
            <a:ext cx="100013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9" name="Line 93"/>
          <p:cNvSpPr>
            <a:spLocks noChangeShapeType="1"/>
          </p:cNvSpPr>
          <p:nvPr/>
        </p:nvSpPr>
        <p:spPr bwMode="auto">
          <a:xfrm flipH="1">
            <a:off x="714375" y="5881688"/>
            <a:ext cx="100013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Line 94"/>
          <p:cNvSpPr>
            <a:spLocks noChangeShapeType="1"/>
          </p:cNvSpPr>
          <p:nvPr/>
        </p:nvSpPr>
        <p:spPr bwMode="auto">
          <a:xfrm flipH="1">
            <a:off x="714375" y="5446713"/>
            <a:ext cx="100013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" name="Line 95"/>
          <p:cNvSpPr>
            <a:spLocks noChangeShapeType="1"/>
          </p:cNvSpPr>
          <p:nvPr/>
        </p:nvSpPr>
        <p:spPr bwMode="auto">
          <a:xfrm flipH="1">
            <a:off x="714375" y="5011738"/>
            <a:ext cx="100013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Line 96"/>
          <p:cNvSpPr>
            <a:spLocks noChangeShapeType="1"/>
          </p:cNvSpPr>
          <p:nvPr/>
        </p:nvSpPr>
        <p:spPr bwMode="auto">
          <a:xfrm flipH="1">
            <a:off x="714375" y="4578350"/>
            <a:ext cx="100013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" name="Line 97"/>
          <p:cNvSpPr>
            <a:spLocks noChangeShapeType="1"/>
          </p:cNvSpPr>
          <p:nvPr/>
        </p:nvSpPr>
        <p:spPr bwMode="auto">
          <a:xfrm flipH="1">
            <a:off x="714375" y="4143375"/>
            <a:ext cx="100013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Line 98"/>
          <p:cNvSpPr>
            <a:spLocks noChangeShapeType="1"/>
          </p:cNvSpPr>
          <p:nvPr/>
        </p:nvSpPr>
        <p:spPr bwMode="auto">
          <a:xfrm flipH="1">
            <a:off x="714375" y="3708400"/>
            <a:ext cx="100013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Line 99"/>
          <p:cNvSpPr>
            <a:spLocks noChangeShapeType="1"/>
          </p:cNvSpPr>
          <p:nvPr/>
        </p:nvSpPr>
        <p:spPr bwMode="auto">
          <a:xfrm flipH="1">
            <a:off x="714375" y="3275013"/>
            <a:ext cx="100013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" name="Line 100"/>
          <p:cNvSpPr>
            <a:spLocks noChangeShapeType="1"/>
          </p:cNvSpPr>
          <p:nvPr/>
        </p:nvSpPr>
        <p:spPr bwMode="auto">
          <a:xfrm flipH="1">
            <a:off x="714375" y="2840038"/>
            <a:ext cx="100013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Line 101"/>
          <p:cNvSpPr>
            <a:spLocks noChangeShapeType="1"/>
          </p:cNvSpPr>
          <p:nvPr/>
        </p:nvSpPr>
        <p:spPr bwMode="auto">
          <a:xfrm flipH="1">
            <a:off x="714375" y="2406650"/>
            <a:ext cx="100013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" name="Line 102"/>
          <p:cNvSpPr>
            <a:spLocks noChangeShapeType="1"/>
          </p:cNvSpPr>
          <p:nvPr/>
        </p:nvSpPr>
        <p:spPr bwMode="auto">
          <a:xfrm flipH="1">
            <a:off x="714375" y="1971675"/>
            <a:ext cx="100013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Line 103"/>
          <p:cNvSpPr>
            <a:spLocks noChangeShapeType="1"/>
          </p:cNvSpPr>
          <p:nvPr/>
        </p:nvSpPr>
        <p:spPr bwMode="auto">
          <a:xfrm flipH="1">
            <a:off x="714375" y="1536700"/>
            <a:ext cx="100013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Line 104"/>
          <p:cNvSpPr>
            <a:spLocks noChangeShapeType="1"/>
          </p:cNvSpPr>
          <p:nvPr/>
        </p:nvSpPr>
        <p:spPr bwMode="auto">
          <a:xfrm flipH="1">
            <a:off x="714375" y="1114425"/>
            <a:ext cx="100013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" name="Line 105"/>
          <p:cNvSpPr>
            <a:spLocks noChangeShapeType="1"/>
          </p:cNvSpPr>
          <p:nvPr/>
        </p:nvSpPr>
        <p:spPr bwMode="auto">
          <a:xfrm flipH="1">
            <a:off x="714375" y="679450"/>
            <a:ext cx="100013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Line 106"/>
          <p:cNvSpPr>
            <a:spLocks noChangeShapeType="1"/>
          </p:cNvSpPr>
          <p:nvPr/>
        </p:nvSpPr>
        <p:spPr bwMode="auto">
          <a:xfrm flipH="1">
            <a:off x="714375" y="244475"/>
            <a:ext cx="100013" cy="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t-EE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Rectangle 107"/>
          <p:cNvSpPr>
            <a:spLocks noChangeArrowheads="1"/>
          </p:cNvSpPr>
          <p:nvPr/>
        </p:nvSpPr>
        <p:spPr bwMode="auto">
          <a:xfrm>
            <a:off x="258763" y="6226175"/>
            <a:ext cx="3735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-16,0</a:t>
            </a:r>
          </a:p>
        </p:txBody>
      </p:sp>
      <p:sp>
        <p:nvSpPr>
          <p:cNvPr id="104" name="Rectangle 108"/>
          <p:cNvSpPr>
            <a:spLocks noChangeArrowheads="1"/>
          </p:cNvSpPr>
          <p:nvPr/>
        </p:nvSpPr>
        <p:spPr bwMode="auto">
          <a:xfrm>
            <a:off x="258763" y="5791200"/>
            <a:ext cx="3735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-14,0</a:t>
            </a:r>
          </a:p>
        </p:txBody>
      </p:sp>
      <p:sp>
        <p:nvSpPr>
          <p:cNvPr id="105" name="Rectangle 109"/>
          <p:cNvSpPr>
            <a:spLocks noChangeArrowheads="1"/>
          </p:cNvSpPr>
          <p:nvPr/>
        </p:nvSpPr>
        <p:spPr bwMode="auto">
          <a:xfrm>
            <a:off x="258763" y="5357813"/>
            <a:ext cx="3735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-12,0</a:t>
            </a:r>
          </a:p>
        </p:txBody>
      </p:sp>
      <p:sp>
        <p:nvSpPr>
          <p:cNvPr id="106" name="Rectangle 110"/>
          <p:cNvSpPr>
            <a:spLocks noChangeArrowheads="1"/>
          </p:cNvSpPr>
          <p:nvPr/>
        </p:nvSpPr>
        <p:spPr bwMode="auto">
          <a:xfrm>
            <a:off x="258763" y="4922838"/>
            <a:ext cx="3735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-10,0</a:t>
            </a:r>
          </a:p>
        </p:txBody>
      </p:sp>
      <p:sp>
        <p:nvSpPr>
          <p:cNvPr id="107" name="Rectangle 111"/>
          <p:cNvSpPr>
            <a:spLocks noChangeArrowheads="1"/>
          </p:cNvSpPr>
          <p:nvPr/>
        </p:nvSpPr>
        <p:spPr bwMode="auto">
          <a:xfrm>
            <a:off x="346075" y="4489450"/>
            <a:ext cx="28212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-8,0</a:t>
            </a:r>
          </a:p>
        </p:txBody>
      </p:sp>
      <p:sp>
        <p:nvSpPr>
          <p:cNvPr id="108" name="Rectangle 112"/>
          <p:cNvSpPr>
            <a:spLocks noChangeArrowheads="1"/>
          </p:cNvSpPr>
          <p:nvPr/>
        </p:nvSpPr>
        <p:spPr bwMode="auto">
          <a:xfrm>
            <a:off x="346075" y="4054475"/>
            <a:ext cx="28212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-6,0</a:t>
            </a:r>
          </a:p>
        </p:txBody>
      </p:sp>
      <p:sp>
        <p:nvSpPr>
          <p:cNvPr id="109" name="Rectangle 113"/>
          <p:cNvSpPr>
            <a:spLocks noChangeArrowheads="1"/>
          </p:cNvSpPr>
          <p:nvPr/>
        </p:nvSpPr>
        <p:spPr bwMode="auto">
          <a:xfrm>
            <a:off x="346075" y="3619500"/>
            <a:ext cx="28212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-4,0</a:t>
            </a:r>
          </a:p>
        </p:txBody>
      </p:sp>
      <p:sp>
        <p:nvSpPr>
          <p:cNvPr id="110" name="Rectangle 114"/>
          <p:cNvSpPr>
            <a:spLocks noChangeArrowheads="1"/>
          </p:cNvSpPr>
          <p:nvPr/>
        </p:nvSpPr>
        <p:spPr bwMode="auto">
          <a:xfrm>
            <a:off x="346075" y="3186113"/>
            <a:ext cx="28212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-2,0</a:t>
            </a:r>
          </a:p>
        </p:txBody>
      </p:sp>
      <p:sp>
        <p:nvSpPr>
          <p:cNvPr id="111" name="Rectangle 115"/>
          <p:cNvSpPr>
            <a:spLocks noChangeArrowheads="1"/>
          </p:cNvSpPr>
          <p:nvPr/>
        </p:nvSpPr>
        <p:spPr bwMode="auto">
          <a:xfrm>
            <a:off x="395288" y="2751138"/>
            <a:ext cx="22762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0,0</a:t>
            </a:r>
          </a:p>
        </p:txBody>
      </p:sp>
      <p:sp>
        <p:nvSpPr>
          <p:cNvPr id="112" name="Rectangle 116"/>
          <p:cNvSpPr>
            <a:spLocks noChangeArrowheads="1"/>
          </p:cNvSpPr>
          <p:nvPr/>
        </p:nvSpPr>
        <p:spPr bwMode="auto">
          <a:xfrm>
            <a:off x="395288" y="2316163"/>
            <a:ext cx="22762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2,0</a:t>
            </a:r>
          </a:p>
        </p:txBody>
      </p:sp>
      <p:sp>
        <p:nvSpPr>
          <p:cNvPr id="113" name="Rectangle 117"/>
          <p:cNvSpPr>
            <a:spLocks noChangeArrowheads="1"/>
          </p:cNvSpPr>
          <p:nvPr/>
        </p:nvSpPr>
        <p:spPr bwMode="auto">
          <a:xfrm>
            <a:off x="395288" y="1882775"/>
            <a:ext cx="22762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4,0</a:t>
            </a:r>
          </a:p>
        </p:txBody>
      </p:sp>
      <p:sp>
        <p:nvSpPr>
          <p:cNvPr id="114" name="Rectangle 118"/>
          <p:cNvSpPr>
            <a:spLocks noChangeArrowheads="1"/>
          </p:cNvSpPr>
          <p:nvPr/>
        </p:nvSpPr>
        <p:spPr bwMode="auto">
          <a:xfrm>
            <a:off x="395288" y="1447800"/>
            <a:ext cx="22762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6,0</a:t>
            </a:r>
          </a:p>
        </p:txBody>
      </p:sp>
      <p:sp>
        <p:nvSpPr>
          <p:cNvPr id="115" name="Rectangle 119"/>
          <p:cNvSpPr>
            <a:spLocks noChangeArrowheads="1"/>
          </p:cNvSpPr>
          <p:nvPr/>
        </p:nvSpPr>
        <p:spPr bwMode="auto">
          <a:xfrm>
            <a:off x="395288" y="1025525"/>
            <a:ext cx="22762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8,0</a:t>
            </a:r>
          </a:p>
        </p:txBody>
      </p:sp>
      <p:sp>
        <p:nvSpPr>
          <p:cNvPr id="116" name="Rectangle 120"/>
          <p:cNvSpPr>
            <a:spLocks noChangeArrowheads="1"/>
          </p:cNvSpPr>
          <p:nvPr/>
        </p:nvSpPr>
        <p:spPr bwMode="auto">
          <a:xfrm>
            <a:off x="307975" y="590550"/>
            <a:ext cx="3189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10,0</a:t>
            </a:r>
          </a:p>
        </p:txBody>
      </p:sp>
      <p:sp>
        <p:nvSpPr>
          <p:cNvPr id="117" name="Rectangle 121"/>
          <p:cNvSpPr>
            <a:spLocks noChangeArrowheads="1"/>
          </p:cNvSpPr>
          <p:nvPr/>
        </p:nvSpPr>
        <p:spPr bwMode="auto">
          <a:xfrm>
            <a:off x="307975" y="155575"/>
            <a:ext cx="3189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12,0</a:t>
            </a:r>
          </a:p>
        </p:txBody>
      </p:sp>
      <p:sp>
        <p:nvSpPr>
          <p:cNvPr id="118" name="Rectangle 122"/>
          <p:cNvSpPr>
            <a:spLocks noChangeArrowheads="1"/>
          </p:cNvSpPr>
          <p:nvPr/>
        </p:nvSpPr>
        <p:spPr bwMode="auto">
          <a:xfrm rot="16200000">
            <a:off x="857070" y="6434366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</a:t>
            </a:r>
          </a:p>
        </p:txBody>
      </p:sp>
      <p:sp>
        <p:nvSpPr>
          <p:cNvPr id="119" name="Rectangle 123"/>
          <p:cNvSpPr>
            <a:spLocks noChangeArrowheads="1"/>
          </p:cNvSpPr>
          <p:nvPr/>
        </p:nvSpPr>
        <p:spPr bwMode="auto">
          <a:xfrm rot="16200000">
            <a:off x="1239658" y="6434366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</a:t>
            </a:r>
          </a:p>
        </p:txBody>
      </p:sp>
      <p:sp>
        <p:nvSpPr>
          <p:cNvPr id="120" name="Rectangle 124"/>
          <p:cNvSpPr>
            <a:spLocks noChangeArrowheads="1"/>
          </p:cNvSpPr>
          <p:nvPr/>
        </p:nvSpPr>
        <p:spPr bwMode="auto">
          <a:xfrm rot="16200000">
            <a:off x="1622245" y="6434366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</a:t>
            </a:r>
          </a:p>
        </p:txBody>
      </p:sp>
      <p:sp>
        <p:nvSpPr>
          <p:cNvPr id="121" name="Rectangle 125"/>
          <p:cNvSpPr>
            <a:spLocks noChangeArrowheads="1"/>
          </p:cNvSpPr>
          <p:nvPr/>
        </p:nvSpPr>
        <p:spPr bwMode="auto">
          <a:xfrm rot="16200000">
            <a:off x="2017533" y="6434366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</a:t>
            </a:r>
          </a:p>
        </p:txBody>
      </p:sp>
      <p:sp>
        <p:nvSpPr>
          <p:cNvPr id="122" name="Rectangle 126"/>
          <p:cNvSpPr>
            <a:spLocks noChangeArrowheads="1"/>
          </p:cNvSpPr>
          <p:nvPr/>
        </p:nvSpPr>
        <p:spPr bwMode="auto">
          <a:xfrm rot="16200000">
            <a:off x="2401708" y="6434366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</a:t>
            </a:r>
          </a:p>
        </p:txBody>
      </p:sp>
      <p:sp>
        <p:nvSpPr>
          <p:cNvPr id="123" name="Rectangle 127"/>
          <p:cNvSpPr>
            <a:spLocks noChangeArrowheads="1"/>
          </p:cNvSpPr>
          <p:nvPr/>
        </p:nvSpPr>
        <p:spPr bwMode="auto">
          <a:xfrm rot="16200000">
            <a:off x="2784295" y="6434366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</a:t>
            </a:r>
          </a:p>
        </p:txBody>
      </p:sp>
      <p:sp>
        <p:nvSpPr>
          <p:cNvPr id="124" name="Rectangle 128"/>
          <p:cNvSpPr>
            <a:spLocks noChangeArrowheads="1"/>
          </p:cNvSpPr>
          <p:nvPr/>
        </p:nvSpPr>
        <p:spPr bwMode="auto">
          <a:xfrm rot="16200000">
            <a:off x="3166883" y="6434366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1996</a:t>
            </a:r>
          </a:p>
        </p:txBody>
      </p:sp>
      <p:sp>
        <p:nvSpPr>
          <p:cNvPr id="125" name="Rectangle 129"/>
          <p:cNvSpPr>
            <a:spLocks noChangeArrowheads="1"/>
          </p:cNvSpPr>
          <p:nvPr/>
        </p:nvSpPr>
        <p:spPr bwMode="auto">
          <a:xfrm rot="16200000">
            <a:off x="3562170" y="6434366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1997</a:t>
            </a:r>
          </a:p>
        </p:txBody>
      </p:sp>
      <p:sp>
        <p:nvSpPr>
          <p:cNvPr id="126" name="Rectangle 130"/>
          <p:cNvSpPr>
            <a:spLocks noChangeArrowheads="1"/>
          </p:cNvSpPr>
          <p:nvPr/>
        </p:nvSpPr>
        <p:spPr bwMode="auto">
          <a:xfrm rot="16200000">
            <a:off x="3946345" y="6434366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1998</a:t>
            </a:r>
          </a:p>
        </p:txBody>
      </p:sp>
      <p:sp>
        <p:nvSpPr>
          <p:cNvPr id="127" name="Rectangle 131"/>
          <p:cNvSpPr>
            <a:spLocks noChangeArrowheads="1"/>
          </p:cNvSpPr>
          <p:nvPr/>
        </p:nvSpPr>
        <p:spPr bwMode="auto">
          <a:xfrm rot="16200000">
            <a:off x="4332108" y="6434366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1999</a:t>
            </a:r>
          </a:p>
        </p:txBody>
      </p:sp>
      <p:sp>
        <p:nvSpPr>
          <p:cNvPr id="128" name="Rectangle 132"/>
          <p:cNvSpPr>
            <a:spLocks noChangeArrowheads="1"/>
          </p:cNvSpPr>
          <p:nvPr/>
        </p:nvSpPr>
        <p:spPr bwMode="auto">
          <a:xfrm rot="16200000">
            <a:off x="4714695" y="6434366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</a:t>
            </a:r>
          </a:p>
        </p:txBody>
      </p:sp>
      <p:sp>
        <p:nvSpPr>
          <p:cNvPr id="129" name="Rectangle 133"/>
          <p:cNvSpPr>
            <a:spLocks noChangeArrowheads="1"/>
          </p:cNvSpPr>
          <p:nvPr/>
        </p:nvSpPr>
        <p:spPr bwMode="auto">
          <a:xfrm rot="16200000">
            <a:off x="5109983" y="6434366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2001</a:t>
            </a:r>
          </a:p>
        </p:txBody>
      </p:sp>
      <p:sp>
        <p:nvSpPr>
          <p:cNvPr id="130" name="Rectangle 134"/>
          <p:cNvSpPr>
            <a:spLocks noChangeArrowheads="1"/>
          </p:cNvSpPr>
          <p:nvPr/>
        </p:nvSpPr>
        <p:spPr bwMode="auto">
          <a:xfrm rot="16200000">
            <a:off x="5492570" y="6434366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2002</a:t>
            </a:r>
          </a:p>
        </p:txBody>
      </p:sp>
      <p:sp>
        <p:nvSpPr>
          <p:cNvPr id="131" name="Rectangle 135"/>
          <p:cNvSpPr>
            <a:spLocks noChangeArrowheads="1"/>
          </p:cNvSpPr>
          <p:nvPr/>
        </p:nvSpPr>
        <p:spPr bwMode="auto">
          <a:xfrm rot="16200000">
            <a:off x="5875158" y="6434366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2003</a:t>
            </a:r>
          </a:p>
        </p:txBody>
      </p:sp>
      <p:sp>
        <p:nvSpPr>
          <p:cNvPr id="132" name="Rectangle 136"/>
          <p:cNvSpPr>
            <a:spLocks noChangeArrowheads="1"/>
          </p:cNvSpPr>
          <p:nvPr/>
        </p:nvSpPr>
        <p:spPr bwMode="auto">
          <a:xfrm rot="16200000">
            <a:off x="6259333" y="6434366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2004</a:t>
            </a:r>
          </a:p>
        </p:txBody>
      </p:sp>
      <p:sp>
        <p:nvSpPr>
          <p:cNvPr id="133" name="Rectangle 137"/>
          <p:cNvSpPr>
            <a:spLocks noChangeArrowheads="1"/>
          </p:cNvSpPr>
          <p:nvPr/>
        </p:nvSpPr>
        <p:spPr bwMode="auto">
          <a:xfrm rot="16200000">
            <a:off x="6654620" y="6431191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</a:t>
            </a:r>
          </a:p>
        </p:txBody>
      </p:sp>
      <p:sp>
        <p:nvSpPr>
          <p:cNvPr id="134" name="Rectangle 138"/>
          <p:cNvSpPr>
            <a:spLocks noChangeArrowheads="1"/>
          </p:cNvSpPr>
          <p:nvPr/>
        </p:nvSpPr>
        <p:spPr bwMode="auto">
          <a:xfrm rot="16200000">
            <a:off x="7037208" y="6431191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2006</a:t>
            </a:r>
          </a:p>
        </p:txBody>
      </p:sp>
      <p:sp>
        <p:nvSpPr>
          <p:cNvPr id="135" name="Rectangle 139"/>
          <p:cNvSpPr>
            <a:spLocks noChangeArrowheads="1"/>
          </p:cNvSpPr>
          <p:nvPr/>
        </p:nvSpPr>
        <p:spPr bwMode="auto">
          <a:xfrm rot="16200000">
            <a:off x="7419795" y="6431191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</a:t>
            </a:r>
          </a:p>
        </p:txBody>
      </p:sp>
      <p:sp>
        <p:nvSpPr>
          <p:cNvPr id="136" name="Rectangle 140"/>
          <p:cNvSpPr>
            <a:spLocks noChangeArrowheads="1"/>
          </p:cNvSpPr>
          <p:nvPr/>
        </p:nvSpPr>
        <p:spPr bwMode="auto">
          <a:xfrm rot="16200000">
            <a:off x="7802383" y="6431191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</a:t>
            </a:r>
          </a:p>
        </p:txBody>
      </p:sp>
      <p:sp>
        <p:nvSpPr>
          <p:cNvPr id="137" name="Rectangle 141"/>
          <p:cNvSpPr>
            <a:spLocks noChangeArrowheads="1"/>
          </p:cNvSpPr>
          <p:nvPr/>
        </p:nvSpPr>
        <p:spPr bwMode="auto">
          <a:xfrm rot="16200000">
            <a:off x="8197670" y="6431191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</a:p>
        </p:txBody>
      </p:sp>
      <p:sp>
        <p:nvSpPr>
          <p:cNvPr id="138" name="Rectangle 142"/>
          <p:cNvSpPr>
            <a:spLocks noChangeArrowheads="1"/>
          </p:cNvSpPr>
          <p:nvPr/>
        </p:nvSpPr>
        <p:spPr bwMode="auto">
          <a:xfrm rot="16200000">
            <a:off x="8581845" y="6431191"/>
            <a:ext cx="36548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t-EE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</a:p>
        </p:txBody>
      </p:sp>
      <p:sp>
        <p:nvSpPr>
          <p:cNvPr id="139" name="AutoShape 144"/>
          <p:cNvSpPr>
            <a:spLocks noChangeArrowheads="1"/>
          </p:cNvSpPr>
          <p:nvPr/>
        </p:nvSpPr>
        <p:spPr bwMode="auto">
          <a:xfrm>
            <a:off x="1673225" y="1771650"/>
            <a:ext cx="1149350" cy="3776663"/>
          </a:xfrm>
          <a:prstGeom prst="roundRect">
            <a:avLst>
              <a:gd name="adj" fmla="val 10083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t-EE"/>
          </a:p>
        </p:txBody>
      </p:sp>
      <p:sp>
        <p:nvSpPr>
          <p:cNvPr id="140" name="Text Box 145"/>
          <p:cNvSpPr txBox="1">
            <a:spLocks noChangeArrowheads="1"/>
          </p:cNvSpPr>
          <p:nvPr/>
        </p:nvSpPr>
        <p:spPr bwMode="auto">
          <a:xfrm>
            <a:off x="1746410" y="1914525"/>
            <a:ext cx="96488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t-EE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ESTONIAN</a:t>
            </a:r>
          </a:p>
          <a:p>
            <a:pPr algn="ctr"/>
            <a:r>
              <a:rPr lang="et-EE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</a:t>
            </a:r>
          </a:p>
          <a:p>
            <a:pPr algn="ctr"/>
            <a:r>
              <a:rPr lang="et-EE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</a:t>
            </a:r>
            <a:endParaRPr lang="en-US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1" name="Text Box 146"/>
          <p:cNvSpPr txBox="1">
            <a:spLocks noChangeArrowheads="1"/>
          </p:cNvSpPr>
          <p:nvPr/>
        </p:nvSpPr>
        <p:spPr bwMode="auto">
          <a:xfrm rot="16200000">
            <a:off x="800992" y="4315332"/>
            <a:ext cx="2065052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CURRENCY BOARD SYSTEM</a:t>
            </a:r>
            <a:endParaRPr lang="en-US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2" name="Text Box 147"/>
          <p:cNvSpPr txBox="1">
            <a:spLocks noChangeArrowheads="1"/>
          </p:cNvSpPr>
          <p:nvPr/>
        </p:nvSpPr>
        <p:spPr bwMode="auto">
          <a:xfrm rot="16200000">
            <a:off x="2254408" y="4403581"/>
            <a:ext cx="801373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FLAT TAX</a:t>
            </a:r>
            <a:endParaRPr lang="en-US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" name="Text Box 148"/>
          <p:cNvSpPr txBox="1">
            <a:spLocks noChangeArrowheads="1"/>
          </p:cNvSpPr>
          <p:nvPr/>
        </p:nvSpPr>
        <p:spPr bwMode="auto">
          <a:xfrm rot="16200000">
            <a:off x="2405807" y="4049505"/>
            <a:ext cx="27163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et-EE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Eastern</a:t>
            </a:r>
            <a:r>
              <a:rPr lang="et-EE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Asian</a:t>
            </a:r>
            <a:r>
              <a:rPr lang="et-EE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</a:t>
            </a:r>
            <a:r>
              <a:rPr lang="et-EE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crisis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" name="Text Box 149"/>
          <p:cNvSpPr txBox="1">
            <a:spLocks noChangeArrowheads="1"/>
          </p:cNvSpPr>
          <p:nvPr/>
        </p:nvSpPr>
        <p:spPr bwMode="auto">
          <a:xfrm rot="16200000">
            <a:off x="3530484" y="3620880"/>
            <a:ext cx="13051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Russian</a:t>
            </a:r>
            <a:r>
              <a:rPr lang="et-EE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crisis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" name="Text Box 150"/>
          <p:cNvSpPr txBox="1">
            <a:spLocks noChangeArrowheads="1"/>
          </p:cNvSpPr>
          <p:nvPr/>
        </p:nvSpPr>
        <p:spPr bwMode="auto">
          <a:xfrm>
            <a:off x="3633083" y="5619750"/>
            <a:ext cx="717376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t-EE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WASN’T</a:t>
            </a:r>
          </a:p>
          <a:p>
            <a:pPr algn="ctr"/>
            <a:r>
              <a:rPr lang="et-EE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OUR</a:t>
            </a:r>
          </a:p>
          <a:p>
            <a:pPr algn="ctr"/>
            <a:r>
              <a:rPr lang="et-EE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FAULT</a:t>
            </a:r>
            <a:endParaRPr lang="en-US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46" name="Text Box 151"/>
          <p:cNvSpPr txBox="1">
            <a:spLocks noChangeArrowheads="1"/>
          </p:cNvSpPr>
          <p:nvPr/>
        </p:nvSpPr>
        <p:spPr bwMode="auto">
          <a:xfrm>
            <a:off x="5077262" y="5621338"/>
            <a:ext cx="1026243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t-EE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GLOBAL</a:t>
            </a:r>
          </a:p>
          <a:p>
            <a:pPr algn="ctr"/>
            <a:r>
              <a:rPr lang="et-EE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ECONOMIC</a:t>
            </a:r>
          </a:p>
          <a:p>
            <a:pPr algn="ctr"/>
            <a:r>
              <a:rPr lang="et-EE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SLOWDOWN</a:t>
            </a:r>
            <a:endParaRPr lang="en-US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47" name="Text Box 152"/>
          <p:cNvSpPr txBox="1">
            <a:spLocks noChangeArrowheads="1"/>
          </p:cNvSpPr>
          <p:nvPr/>
        </p:nvSpPr>
        <p:spPr bwMode="auto">
          <a:xfrm rot="16200000">
            <a:off x="3368623" y="4368657"/>
            <a:ext cx="3084627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0% INCOME TAX ON REINVESTEED PROFIT</a:t>
            </a:r>
            <a:endParaRPr lang="en-US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8" name="Text Box 153"/>
          <p:cNvSpPr txBox="1">
            <a:spLocks noChangeArrowheads="1"/>
          </p:cNvSpPr>
          <p:nvPr/>
        </p:nvSpPr>
        <p:spPr bwMode="auto">
          <a:xfrm>
            <a:off x="6134100" y="3265488"/>
            <a:ext cx="1775551" cy="154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lnSpc>
                <a:spcPct val="80000"/>
              </a:lnSpc>
            </a:pPr>
            <a:r>
              <a:rPr lang="et-EE" sz="1600" b="1" dirty="0" smtClean="0"/>
              <a:t>JOINING EU:</a:t>
            </a:r>
            <a:endParaRPr lang="et-EE" sz="1600" b="1" dirty="0"/>
          </a:p>
          <a:p>
            <a:pPr marL="457200" indent="-457200">
              <a:lnSpc>
                <a:spcPct val="80000"/>
              </a:lnSpc>
            </a:pPr>
            <a:endParaRPr lang="et-EE" sz="600" b="1" dirty="0"/>
          </a:p>
          <a:p>
            <a:pPr marL="457200" indent="-457200">
              <a:lnSpc>
                <a:spcPct val="80000"/>
              </a:lnSpc>
            </a:pPr>
            <a:r>
              <a:rPr lang="et-EE" sz="1600" b="1" dirty="0"/>
              <a:t>1. </a:t>
            </a:r>
            <a:r>
              <a:rPr lang="et-EE" sz="1600" b="1" dirty="0" smtClean="0"/>
              <a:t>NEW MARKETS,</a:t>
            </a:r>
            <a:endParaRPr lang="et-EE" sz="1600" b="1" dirty="0"/>
          </a:p>
          <a:p>
            <a:pPr marL="457200" indent="-457200">
              <a:lnSpc>
                <a:spcPct val="80000"/>
              </a:lnSpc>
            </a:pPr>
            <a:r>
              <a:rPr lang="et-EE" sz="1600" b="1" dirty="0"/>
              <a:t>2. </a:t>
            </a:r>
            <a:r>
              <a:rPr lang="et-EE" sz="1600" b="1" dirty="0" smtClean="0"/>
              <a:t>LOW %,</a:t>
            </a:r>
            <a:endParaRPr lang="et-EE" sz="1600" b="1" dirty="0"/>
          </a:p>
          <a:p>
            <a:pPr marL="457200" indent="-457200">
              <a:lnSpc>
                <a:spcPct val="80000"/>
              </a:lnSpc>
            </a:pPr>
            <a:r>
              <a:rPr lang="et-EE" sz="1600" b="1" dirty="0"/>
              <a:t>3. </a:t>
            </a:r>
            <a:r>
              <a:rPr lang="et-EE" sz="1600" b="1" dirty="0" smtClean="0"/>
              <a:t>LOAN AND REAL</a:t>
            </a:r>
          </a:p>
          <a:p>
            <a:pPr marL="457200" indent="-457200">
              <a:lnSpc>
                <a:spcPct val="80000"/>
              </a:lnSpc>
            </a:pPr>
            <a:r>
              <a:rPr lang="et-EE" sz="1600" b="1" dirty="0" smtClean="0"/>
              <a:t>ESTATE BOOM,</a:t>
            </a:r>
            <a:endParaRPr lang="et-EE" sz="1600" b="1" dirty="0"/>
          </a:p>
          <a:p>
            <a:pPr marL="457200" indent="-457200">
              <a:lnSpc>
                <a:spcPct val="80000"/>
              </a:lnSpc>
            </a:pPr>
            <a:r>
              <a:rPr lang="et-EE" sz="1600" b="1" dirty="0"/>
              <a:t>4. </a:t>
            </a:r>
            <a:r>
              <a:rPr lang="et-EE" sz="1600" b="1" dirty="0" smtClean="0"/>
              <a:t>SHORTAGE OF </a:t>
            </a:r>
          </a:p>
          <a:p>
            <a:pPr marL="457200" indent="-457200">
              <a:lnSpc>
                <a:spcPct val="80000"/>
              </a:lnSpc>
            </a:pPr>
            <a:r>
              <a:rPr lang="et-EE" sz="1600" b="1" dirty="0" smtClean="0"/>
              <a:t>LABOR.</a:t>
            </a:r>
            <a:endParaRPr lang="et-EE" sz="1600" b="1" dirty="0"/>
          </a:p>
        </p:txBody>
      </p:sp>
      <p:sp>
        <p:nvSpPr>
          <p:cNvPr id="149" name="AutoShape 154"/>
          <p:cNvSpPr>
            <a:spLocks/>
          </p:cNvSpPr>
          <p:nvPr/>
        </p:nvSpPr>
        <p:spPr bwMode="auto">
          <a:xfrm rot="5400000">
            <a:off x="6858000" y="2462213"/>
            <a:ext cx="241300" cy="1257300"/>
          </a:xfrm>
          <a:prstGeom prst="rightBrace">
            <a:avLst>
              <a:gd name="adj1" fmla="val 43421"/>
              <a:gd name="adj2" fmla="val 50000"/>
            </a:avLst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t-EE"/>
          </a:p>
        </p:txBody>
      </p:sp>
      <p:sp>
        <p:nvSpPr>
          <p:cNvPr id="150" name="Text Box 156"/>
          <p:cNvSpPr txBox="1">
            <a:spLocks noChangeArrowheads="1"/>
          </p:cNvSpPr>
          <p:nvPr/>
        </p:nvSpPr>
        <p:spPr bwMode="auto">
          <a:xfrm>
            <a:off x="7416934" y="5621338"/>
            <a:ext cx="925253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t-EE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GLOBAL</a:t>
            </a:r>
          </a:p>
          <a:p>
            <a:pPr algn="ctr"/>
            <a:r>
              <a:rPr lang="et-EE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FINANCIAL</a:t>
            </a:r>
          </a:p>
          <a:p>
            <a:pPr algn="ctr"/>
            <a:r>
              <a:rPr lang="et-EE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CRISIS</a:t>
            </a:r>
            <a:endParaRPr lang="en-US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151" name="Rühm 157"/>
          <p:cNvGrpSpPr>
            <a:grpSpLocks/>
          </p:cNvGrpSpPr>
          <p:nvPr/>
        </p:nvGrpSpPr>
        <p:grpSpPr bwMode="auto">
          <a:xfrm>
            <a:off x="8204200" y="2657475"/>
            <a:ext cx="419100" cy="3128963"/>
            <a:chOff x="1198563" y="2662238"/>
            <a:chExt cx="419100" cy="3128962"/>
          </a:xfrm>
        </p:grpSpPr>
        <p:sp>
          <p:nvSpPr>
            <p:cNvPr id="152" name="Freeform 19"/>
            <p:cNvSpPr>
              <a:spLocks/>
            </p:cNvSpPr>
            <p:nvPr/>
          </p:nvSpPr>
          <p:spPr bwMode="auto">
            <a:xfrm>
              <a:off x="1346200" y="2662238"/>
              <a:ext cx="271463" cy="3128962"/>
            </a:xfrm>
            <a:custGeom>
              <a:avLst/>
              <a:gdLst>
                <a:gd name="T0" fmla="*/ 0 w 171"/>
                <a:gd name="T1" fmla="*/ 2147483647 h 1971"/>
                <a:gd name="T2" fmla="*/ 0 w 171"/>
                <a:gd name="T3" fmla="*/ 2147483647 h 1971"/>
                <a:gd name="T4" fmla="*/ 2147483647 w 171"/>
                <a:gd name="T5" fmla="*/ 2147483647 h 1971"/>
                <a:gd name="T6" fmla="*/ 2147483647 w 171"/>
                <a:gd name="T7" fmla="*/ 0 h 1971"/>
                <a:gd name="T8" fmla="*/ 0 w 171"/>
                <a:gd name="T9" fmla="*/ 2147483647 h 1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1"/>
                <a:gd name="T16" fmla="*/ 0 h 1971"/>
                <a:gd name="T17" fmla="*/ 171 w 171"/>
                <a:gd name="T18" fmla="*/ 1971 h 19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1" h="1971">
                  <a:moveTo>
                    <a:pt x="0" y="112"/>
                  </a:moveTo>
                  <a:lnTo>
                    <a:pt x="0" y="1971"/>
                  </a:lnTo>
                  <a:lnTo>
                    <a:pt x="171" y="1859"/>
                  </a:lnTo>
                  <a:lnTo>
                    <a:pt x="171" y="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153" name="Rectangle 20"/>
            <p:cNvSpPr>
              <a:spLocks noChangeArrowheads="1"/>
            </p:cNvSpPr>
            <p:nvPr/>
          </p:nvSpPr>
          <p:spPr bwMode="auto">
            <a:xfrm>
              <a:off x="1198563" y="2840038"/>
              <a:ext cx="147637" cy="295116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t-EE"/>
            </a:p>
          </p:txBody>
        </p:sp>
        <p:sp>
          <p:nvSpPr>
            <p:cNvPr id="154" name="Freeform 21"/>
            <p:cNvSpPr>
              <a:spLocks/>
            </p:cNvSpPr>
            <p:nvPr/>
          </p:nvSpPr>
          <p:spPr bwMode="auto">
            <a:xfrm>
              <a:off x="1198563" y="2662238"/>
              <a:ext cx="419100" cy="177800"/>
            </a:xfrm>
            <a:custGeom>
              <a:avLst/>
              <a:gdLst>
                <a:gd name="T0" fmla="*/ 2147483647 w 264"/>
                <a:gd name="T1" fmla="*/ 2147483647 h 112"/>
                <a:gd name="T2" fmla="*/ 2147483647 w 264"/>
                <a:gd name="T3" fmla="*/ 0 h 112"/>
                <a:gd name="T4" fmla="*/ 2147483647 w 264"/>
                <a:gd name="T5" fmla="*/ 0 h 112"/>
                <a:gd name="T6" fmla="*/ 0 w 264"/>
                <a:gd name="T7" fmla="*/ 2147483647 h 112"/>
                <a:gd name="T8" fmla="*/ 2147483647 w 264"/>
                <a:gd name="T9" fmla="*/ 2147483647 h 1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112"/>
                <a:gd name="T17" fmla="*/ 264 w 264"/>
                <a:gd name="T18" fmla="*/ 112 h 1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112">
                  <a:moveTo>
                    <a:pt x="93" y="112"/>
                  </a:moveTo>
                  <a:lnTo>
                    <a:pt x="264" y="0"/>
                  </a:lnTo>
                  <a:lnTo>
                    <a:pt x="163" y="0"/>
                  </a:lnTo>
                  <a:lnTo>
                    <a:pt x="0" y="112"/>
                  </a:lnTo>
                  <a:lnTo>
                    <a:pt x="93" y="112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t-EE"/>
            </a:p>
          </p:txBody>
        </p:sp>
      </p:grpSp>
      <p:sp>
        <p:nvSpPr>
          <p:cNvPr id="156" name="Ristkülik 155"/>
          <p:cNvSpPr/>
          <p:nvPr/>
        </p:nvSpPr>
        <p:spPr>
          <a:xfrm>
            <a:off x="5457378" y="1484784"/>
            <a:ext cx="372313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t-EE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Why</a:t>
            </a:r>
            <a:r>
              <a:rPr lang="et-EE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do</a:t>
            </a:r>
            <a:r>
              <a:rPr lang="et-EE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economic</a:t>
            </a:r>
            <a:r>
              <a:rPr lang="et-EE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et-EE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crisis</a:t>
            </a:r>
            <a:r>
              <a:rPr lang="et-EE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3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occur</a:t>
            </a:r>
            <a:r>
              <a:rPr lang="et-EE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?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63688" y="836712"/>
            <a:ext cx="980465" cy="9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7984" y="1484784"/>
            <a:ext cx="1080120" cy="104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96337" y="4647"/>
            <a:ext cx="1368152" cy="91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stkülik 2"/>
          <p:cNvSpPr/>
          <p:nvPr/>
        </p:nvSpPr>
        <p:spPr>
          <a:xfrm>
            <a:off x="1259632" y="332656"/>
            <a:ext cx="6892528" cy="45550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t-EE" sz="4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Why</a:t>
            </a:r>
            <a:r>
              <a:rPr lang="et-EE" sz="4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4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economic</a:t>
            </a:r>
            <a:r>
              <a:rPr lang="et-EE" sz="4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4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crisis</a:t>
            </a:r>
            <a:r>
              <a:rPr lang="et-EE" sz="4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46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occur</a:t>
            </a:r>
            <a:r>
              <a:rPr lang="et-EE" sz="4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?</a:t>
            </a:r>
          </a:p>
          <a:p>
            <a:pPr algn="ctr"/>
            <a:endParaRPr lang="et-EE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t-EE" sz="3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because</a:t>
            </a:r>
            <a:r>
              <a:rPr lang="et-EE" sz="3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3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of</a:t>
            </a:r>
            <a:r>
              <a:rPr lang="et-EE" sz="3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3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</a:t>
            </a:r>
            <a:r>
              <a:rPr lang="et-EE" sz="3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3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accumulation</a:t>
            </a:r>
            <a:r>
              <a:rPr lang="et-EE" sz="3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3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of</a:t>
            </a:r>
            <a:r>
              <a:rPr lang="et-EE" sz="3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3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the</a:t>
            </a:r>
            <a:endParaRPr lang="et-EE" sz="3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t-EE" sz="3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wrong</a:t>
            </a:r>
            <a:r>
              <a:rPr lang="et-EE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3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economic</a:t>
            </a:r>
            <a:r>
              <a:rPr lang="et-EE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3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decisions</a:t>
            </a:r>
            <a:endParaRPr lang="et-EE" sz="3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et-EE" sz="3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et-EE" sz="3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et-EE" sz="3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t-EE" sz="3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</a:t>
            </a:r>
            <a:r>
              <a:rPr lang="et-EE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3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for</a:t>
            </a:r>
            <a:r>
              <a:rPr lang="et-EE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3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economists</a:t>
            </a:r>
            <a:r>
              <a:rPr lang="et-EE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t-EE" sz="3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exist</a:t>
            </a:r>
            <a:r>
              <a:rPr lang="et-EE" sz="3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102934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stkülik 2"/>
          <p:cNvSpPr/>
          <p:nvPr/>
        </p:nvSpPr>
        <p:spPr>
          <a:xfrm>
            <a:off x="2051720" y="548680"/>
            <a:ext cx="5014513" cy="43704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t-EE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What</a:t>
            </a:r>
            <a:r>
              <a:rPr lang="et-EE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t-EE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crises</a:t>
            </a:r>
            <a:r>
              <a:rPr lang="et-EE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t-EE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is</a:t>
            </a:r>
            <a:r>
              <a:rPr lang="et-EE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t-EE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it</a:t>
            </a:r>
            <a:r>
              <a:rPr lang="et-EE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?</a:t>
            </a:r>
          </a:p>
          <a:p>
            <a:pPr algn="ctr"/>
            <a:endParaRPr lang="et-EE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et-EE" sz="3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This</a:t>
            </a:r>
            <a:r>
              <a:rPr lang="et-EE" sz="3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t-EE" sz="3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is</a:t>
            </a:r>
            <a:r>
              <a:rPr lang="et-EE" sz="3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t-EE" sz="3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not</a:t>
            </a:r>
            <a:r>
              <a:rPr lang="et-EE" sz="3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real </a:t>
            </a:r>
            <a:r>
              <a:rPr lang="et-EE" sz="3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estate</a:t>
            </a:r>
            <a:r>
              <a:rPr lang="et-EE" sz="3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t-EE" sz="3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crisis</a:t>
            </a:r>
            <a:endParaRPr lang="et-EE" sz="3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et-EE" sz="3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This</a:t>
            </a:r>
            <a:r>
              <a:rPr lang="et-EE" sz="3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t-EE" sz="3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in</a:t>
            </a:r>
            <a:r>
              <a:rPr lang="et-EE" sz="3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t-EE" sz="3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not</a:t>
            </a:r>
            <a:r>
              <a:rPr lang="et-EE" sz="3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t-EE" sz="3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financial</a:t>
            </a:r>
            <a:r>
              <a:rPr lang="et-EE" sz="3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t-EE" sz="3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crises</a:t>
            </a:r>
            <a:endParaRPr lang="et-EE" sz="34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et-EE" sz="3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This</a:t>
            </a:r>
            <a:r>
              <a:rPr lang="et-EE" sz="3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t-EE" sz="3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is</a:t>
            </a:r>
            <a:r>
              <a:rPr lang="et-EE" sz="3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t-EE" sz="3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not</a:t>
            </a:r>
            <a:r>
              <a:rPr lang="et-EE" sz="3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t-EE" sz="3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economic</a:t>
            </a:r>
            <a:r>
              <a:rPr lang="et-EE" sz="3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t-EE" sz="3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crisis</a:t>
            </a:r>
            <a:endParaRPr lang="et-EE" sz="3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et-EE" sz="3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……</a:t>
            </a:r>
            <a:endParaRPr lang="et-EE" sz="3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et-EE" sz="3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This</a:t>
            </a:r>
            <a:r>
              <a:rPr lang="et-EE" sz="3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t-EE" sz="3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is</a:t>
            </a:r>
            <a:r>
              <a:rPr lang="et-EE" sz="3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t-EE" sz="3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the</a:t>
            </a:r>
            <a:r>
              <a:rPr lang="et-EE" sz="3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t-EE" sz="3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crisis</a:t>
            </a:r>
            <a:r>
              <a:rPr lang="et-EE" sz="3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t-EE" sz="3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of</a:t>
            </a:r>
            <a:r>
              <a:rPr lang="et-EE" sz="3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t-EE" sz="3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values</a:t>
            </a:r>
            <a:r>
              <a:rPr lang="et-EE" sz="3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!</a:t>
            </a:r>
            <a:endParaRPr lang="et-EE" sz="3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stkülik 2"/>
          <p:cNvSpPr/>
          <p:nvPr/>
        </p:nvSpPr>
        <p:spPr>
          <a:xfrm>
            <a:off x="35496" y="188640"/>
            <a:ext cx="8964488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t-EE" sz="4000" b="1" spc="150" dirty="0" err="1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Neoclassical</a:t>
            </a:r>
            <a:r>
              <a:rPr lang="et-EE" sz="40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t-EE" sz="4000" b="1" spc="150" dirty="0" err="1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school</a:t>
            </a:r>
            <a:r>
              <a:rPr lang="et-EE" sz="40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t-EE" sz="4000" b="1" spc="150" dirty="0" err="1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of</a:t>
            </a:r>
            <a:r>
              <a:rPr lang="et-EE" sz="40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t-EE" sz="4000" b="1" spc="150" dirty="0" err="1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economics</a:t>
            </a:r>
            <a:endParaRPr lang="et-EE" sz="40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011363" y="880393"/>
            <a:ext cx="4983162" cy="460375"/>
          </a:xfrm>
          <a:prstGeom prst="rect">
            <a:avLst/>
          </a:prstGeom>
          <a:solidFill>
            <a:srgbClr val="FF7C80">
              <a:alpha val="2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t-EE" sz="2400" dirty="0">
                <a:cs typeface="Times New Roman" pitchFamily="18" charset="0"/>
              </a:rPr>
              <a:t>Alfred Marshall (1842–1924) </a:t>
            </a:r>
            <a:endParaRPr lang="en-GB" sz="2400" dirty="0"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850" y="1484313"/>
            <a:ext cx="3527425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3910474" y="2924944"/>
            <a:ext cx="490999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t-EE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Principles</a:t>
            </a:r>
            <a:r>
              <a:rPr lang="et-EE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t-EE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t-EE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Economics</a:t>
            </a:r>
            <a:endParaRPr lang="et-EE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t-EE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1890</a:t>
            </a:r>
          </a:p>
        </p:txBody>
      </p:sp>
      <p:sp>
        <p:nvSpPr>
          <p:cNvPr id="7" name="Ristkülik 6"/>
          <p:cNvSpPr/>
          <p:nvPr/>
        </p:nvSpPr>
        <p:spPr>
          <a:xfrm>
            <a:off x="4848416" y="4725144"/>
            <a:ext cx="3038269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t-EE" sz="48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The</a:t>
            </a:r>
            <a:r>
              <a:rPr lang="et-EE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t-EE" sz="48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more</a:t>
            </a:r>
            <a:r>
              <a:rPr lang="et-EE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,</a:t>
            </a:r>
          </a:p>
          <a:p>
            <a:pPr algn="ctr">
              <a:defRPr/>
            </a:pPr>
            <a:r>
              <a:rPr lang="et-EE" sz="48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the</a:t>
            </a:r>
            <a:r>
              <a:rPr lang="et-EE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t-EE" sz="48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better</a:t>
            </a:r>
            <a:r>
              <a:rPr lang="et-EE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?</a:t>
            </a:r>
            <a:endParaRPr lang="et-EE" sz="4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8" name="Picture 14" descr="GLOBGOLD"/>
          <p:cNvPicPr>
            <a:picLocks noGrp="1" noChangeAspect="1" noChangeArrowheads="1" noCrop="1"/>
          </p:cNvPicPr>
          <p:nvPr>
            <p:ph/>
          </p:nvPr>
        </p:nvPicPr>
        <p:blipFill>
          <a:blip r:embed="rId4" cstate="print">
            <a:lum bright="-6000" contrast="6000"/>
          </a:blip>
          <a:srcRect/>
          <a:stretch>
            <a:fillRect/>
          </a:stretch>
        </p:blipFill>
        <p:spPr>
          <a:xfrm>
            <a:off x="7524750" y="1052513"/>
            <a:ext cx="1295400" cy="1295400"/>
          </a:xfr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761656"/>
            <a:ext cx="2123728" cy="212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stkülik 2"/>
          <p:cNvSpPr/>
          <p:nvPr/>
        </p:nvSpPr>
        <p:spPr>
          <a:xfrm>
            <a:off x="35496" y="188640"/>
            <a:ext cx="8964488" cy="126188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t-EE" sz="3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 </a:t>
            </a:r>
            <a:r>
              <a:rPr lang="et-EE" sz="3800" b="1" spc="150" dirty="0" err="1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generations</a:t>
            </a:r>
            <a:r>
              <a:rPr lang="et-EE" sz="3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t-EE" sz="3800" b="1" spc="150" dirty="0" err="1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of</a:t>
            </a:r>
            <a:r>
              <a:rPr lang="et-EE" sz="3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real </a:t>
            </a:r>
            <a:r>
              <a:rPr lang="et-EE" sz="3800" b="1" spc="150" dirty="0" err="1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consumption</a:t>
            </a:r>
            <a:endParaRPr lang="et-EE" sz="38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t-EE" sz="3800" b="1" spc="150" dirty="0" err="1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party</a:t>
            </a:r>
            <a:endParaRPr lang="et-EE" sz="38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istkülik 3"/>
          <p:cNvSpPr/>
          <p:nvPr/>
        </p:nvSpPr>
        <p:spPr>
          <a:xfrm>
            <a:off x="360041" y="1340768"/>
            <a:ext cx="8532439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t-EE" sz="32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Cobb-Douglas</a:t>
            </a:r>
            <a:r>
              <a:rPr lang="et-EE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t-EE" sz="32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Production</a:t>
            </a:r>
            <a:r>
              <a:rPr lang="et-EE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t-EE" sz="32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Function</a:t>
            </a:r>
            <a:endParaRPr lang="et-EE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143" y="2276475"/>
            <a:ext cx="5113337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140200" y="4652963"/>
            <a:ext cx="1500188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t-EE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t-EE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t-EE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l-GR" b="1" baseline="30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t-EE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l-GR" b="1" baseline="30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endParaRPr lang="et-EE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1859920"/>
            <a:ext cx="8734827" cy="178510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defRPr/>
            </a:pPr>
            <a:r>
              <a:rPr lang="en-US" sz="22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= total production (the monetary value of all goods produced in a year)</a:t>
            </a:r>
          </a:p>
          <a:p>
            <a:pPr>
              <a:defRPr/>
            </a:pPr>
            <a:r>
              <a:rPr lang="en-US" sz="22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=</a:t>
            </a:r>
            <a:r>
              <a:rPr lang="et-EE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labor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input</a:t>
            </a:r>
          </a:p>
          <a:p>
            <a:pPr>
              <a:defRPr/>
            </a:pPr>
            <a:r>
              <a:rPr lang="en-US" sz="22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=</a:t>
            </a:r>
            <a:r>
              <a:rPr lang="et-EE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t-EE" sz="2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capital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input</a:t>
            </a:r>
          </a:p>
          <a:p>
            <a:pPr>
              <a:defRPr/>
            </a:pPr>
            <a:r>
              <a:rPr lang="en-US" sz="22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=</a:t>
            </a:r>
            <a:r>
              <a:rPr lang="et-EE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t-EE" sz="2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total</a:t>
            </a:r>
            <a:r>
              <a:rPr lang="et-EE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t-EE" sz="2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factor</a:t>
            </a:r>
            <a:r>
              <a:rPr lang="et-EE" sz="2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t-EE" sz="22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productivity</a:t>
            </a:r>
            <a:endParaRPr lang="et-EE" sz="2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65105"/>
            <a:ext cx="3113019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713</Words>
  <Application>Microsoft Office PowerPoint</Application>
  <PresentationFormat>Slaidrāde ekrānā (4:3)</PresentationFormat>
  <Paragraphs>340</Paragraphs>
  <Slides>24</Slides>
  <Notes>0</Notes>
  <HiddenSlides>0</HiddenSlides>
  <MMClips>0</MMClips>
  <ScaleCrop>false</ScaleCrop>
  <HeadingPairs>
    <vt:vector size="4" baseType="variant">
      <vt:variant>
        <vt:lpstr>Dizains</vt:lpstr>
      </vt:variant>
      <vt:variant>
        <vt:i4>1</vt:i4>
      </vt:variant>
      <vt:variant>
        <vt:lpstr>Slaidu virsraksti</vt:lpstr>
      </vt:variant>
      <vt:variant>
        <vt:i4>24</vt:i4>
      </vt:variant>
    </vt:vector>
  </HeadingPairs>
  <TitlesOfParts>
    <vt:vector size="25" baseType="lpstr">
      <vt:lpstr>Office'i kujundus</vt:lpstr>
      <vt:lpstr>Slaids 1</vt:lpstr>
      <vt:lpstr>Slaids 2</vt:lpstr>
      <vt:lpstr>Slaids 3</vt:lpstr>
      <vt:lpstr>Slaids 4</vt:lpstr>
      <vt:lpstr>Slaids 5</vt:lpstr>
      <vt:lpstr>Slaids 6</vt:lpstr>
      <vt:lpstr>Slaids 7</vt:lpstr>
      <vt:lpstr>Slaids 8</vt:lpstr>
      <vt:lpstr>Slaids 9</vt:lpstr>
      <vt:lpstr>Slaids 10</vt:lpstr>
      <vt:lpstr>Slaids 11</vt:lpstr>
      <vt:lpstr>Slaids 12</vt:lpstr>
      <vt:lpstr>Slaids 13</vt:lpstr>
      <vt:lpstr>Slaids 14</vt:lpstr>
      <vt:lpstr>Slaids 15</vt:lpstr>
      <vt:lpstr>Slaids 16</vt:lpstr>
      <vt:lpstr>Slaids 17</vt:lpstr>
      <vt:lpstr>Slaids 18</vt:lpstr>
      <vt:lpstr>Slaids 19</vt:lpstr>
      <vt:lpstr>Slaids 20</vt:lpstr>
      <vt:lpstr>Slaids 21</vt:lpstr>
      <vt:lpstr>Slaids 22</vt:lpstr>
      <vt:lpstr>Slaids 23</vt:lpstr>
      <vt:lpstr>Slaids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Slaid 1</dc:title>
  <dc:creator>Andres</dc:creator>
  <cp:lastModifiedBy>Ieva</cp:lastModifiedBy>
  <cp:revision>36</cp:revision>
  <dcterms:created xsi:type="dcterms:W3CDTF">2011-11-23T09:37:09Z</dcterms:created>
  <dcterms:modified xsi:type="dcterms:W3CDTF">2011-11-25T07:41:04Z</dcterms:modified>
</cp:coreProperties>
</file>